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1" r:id="rId26"/>
    <p:sldId id="282" r:id="rId2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26/09/1445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26/09/1445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26/09/1445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26/09/1445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26/09/1445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26/09/1445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26/09/1445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26/09/1445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26/09/1445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26/09/1445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26/09/1445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26/09/1445</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b="1" dirty="0">
                <a:solidFill>
                  <a:schemeClr val="tx2">
                    <a:lumMod val="60000"/>
                    <a:lumOff val="40000"/>
                  </a:schemeClr>
                </a:solidFill>
              </a:rPr>
              <a:t> استصلاح الاراضي </a:t>
            </a:r>
            <a:r>
              <a:rPr lang="ar-IQ" b="1" dirty="0" smtClean="0">
                <a:solidFill>
                  <a:schemeClr val="tx2">
                    <a:lumMod val="60000"/>
                    <a:lumOff val="40000"/>
                  </a:schemeClr>
                </a:solidFill>
              </a:rPr>
              <a:t>الصحراوية</a:t>
            </a:r>
            <a:r>
              <a:rPr lang="ar-IQ" dirty="0" smtClean="0"/>
              <a:t/>
            </a:r>
            <a:br>
              <a:rPr lang="ar-IQ" dirty="0" smtClean="0"/>
            </a:br>
            <a:r>
              <a:rPr lang="en-US" dirty="0">
                <a:solidFill>
                  <a:schemeClr val="accent6">
                    <a:lumMod val="75000"/>
                  </a:schemeClr>
                </a:solidFill>
              </a:rPr>
              <a:t>Reclamation of Desert Soils</a:t>
            </a:r>
          </a:p>
        </p:txBody>
      </p:sp>
      <p:sp>
        <p:nvSpPr>
          <p:cNvPr id="3" name="عنوان فرعي 2"/>
          <p:cNvSpPr>
            <a:spLocks noGrp="1"/>
          </p:cNvSpPr>
          <p:nvPr>
            <p:ph type="subTitle" idx="1"/>
          </p:nvPr>
        </p:nvSpPr>
        <p:spPr>
          <a:xfrm>
            <a:off x="1331640" y="3861048"/>
            <a:ext cx="6400800" cy="1752600"/>
          </a:xfrm>
        </p:spPr>
        <p:txBody>
          <a:bodyPr>
            <a:normAutofit/>
          </a:bodyPr>
          <a:lstStyle/>
          <a:p>
            <a:r>
              <a:rPr lang="ar-IQ" sz="5400" b="1" i="1" dirty="0" smtClean="0">
                <a:solidFill>
                  <a:srgbClr val="FF0000"/>
                </a:solidFill>
                <a:latin typeface="Aldhabi" pitchFamily="2" charset="-78"/>
                <a:cs typeface="Aldhabi" pitchFamily="2" charset="-78"/>
              </a:rPr>
              <a:t>د. أمين حسين المالكي</a:t>
            </a:r>
            <a:endParaRPr lang="en-US" sz="5400" b="1" i="1" dirty="0">
              <a:solidFill>
                <a:srgbClr val="FF0000"/>
              </a:solidFill>
              <a:latin typeface="Aldhabi" pitchFamily="2" charset="-78"/>
              <a:cs typeface="Aldhabi" pitchFamily="2" charset="-78"/>
            </a:endParaRPr>
          </a:p>
        </p:txBody>
      </p:sp>
    </p:spTree>
    <p:extLst>
      <p:ext uri="{BB962C8B-B14F-4D97-AF65-F5344CB8AC3E}">
        <p14:creationId xmlns:p14="http://schemas.microsoft.com/office/powerpoint/2010/main" val="3150169352"/>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260648"/>
            <a:ext cx="8712968" cy="6264696"/>
          </a:xfrm>
        </p:spPr>
        <p:txBody>
          <a:bodyPr>
            <a:normAutofit lnSpcReduction="10000"/>
          </a:bodyPr>
          <a:lstStyle/>
          <a:p>
            <a:pPr marL="0" indent="0" algn="just">
              <a:buNone/>
            </a:pPr>
            <a:r>
              <a:rPr lang="ar-IQ" dirty="0" smtClean="0">
                <a:solidFill>
                  <a:srgbClr val="FF0000"/>
                </a:solidFill>
              </a:rPr>
              <a:t>1-</a:t>
            </a:r>
            <a:r>
              <a:rPr lang="ar-IQ" dirty="0" smtClean="0"/>
              <a:t> </a:t>
            </a:r>
            <a:r>
              <a:rPr lang="ar-IQ" dirty="0"/>
              <a:t>يعتبر </a:t>
            </a:r>
            <a:r>
              <a:rPr lang="ar-IQ" dirty="0">
                <a:solidFill>
                  <a:srgbClr val="FF0000"/>
                </a:solidFill>
              </a:rPr>
              <a:t>عدم توفر مصادر مياه متاحة </a:t>
            </a:r>
            <a:r>
              <a:rPr lang="ar-IQ" dirty="0" smtClean="0">
                <a:solidFill>
                  <a:srgbClr val="FF0000"/>
                </a:solidFill>
              </a:rPr>
              <a:t>كالأمطار </a:t>
            </a:r>
            <a:r>
              <a:rPr lang="ar-IQ" dirty="0"/>
              <a:t>ومياه الري أحد العوامل الرئيسية المحددة للزراعة في هذه </a:t>
            </a:r>
            <a:r>
              <a:rPr lang="ar-IQ" dirty="0" smtClean="0"/>
              <a:t>الاراضي بسبب أن </a:t>
            </a:r>
            <a:r>
              <a:rPr lang="ar-IQ" dirty="0"/>
              <a:t>كمية الامطار الساقطة في معظم </a:t>
            </a:r>
            <a:r>
              <a:rPr lang="ar-IQ" dirty="0" smtClean="0"/>
              <a:t>الترب </a:t>
            </a:r>
            <a:r>
              <a:rPr lang="ar-IQ" dirty="0"/>
              <a:t>الصحراوية لا تتعدى ١٠٠ ملم سنوياً ومثل هذه الكمية غير كافية مطلقاً لتغطية احتياجات معظم المحاصيل الزراعية. المصادر الرئيسية للمياه المتوفرة في بعض الترب الصحراوية تكون بشكل مياه جوفية عميقة نسبياً حيث تعتبر </a:t>
            </a:r>
            <a:r>
              <a:rPr lang="ar-IQ" dirty="0" smtClean="0"/>
              <a:t>الاحتياطي </a:t>
            </a:r>
            <a:r>
              <a:rPr lang="ar-IQ" dirty="0"/>
              <a:t>الرئيسي للمياه في مثل هذه المناطق. ويتطلب الحصول على مثل هذه المياه انشاء آبار عميقة ( </a:t>
            </a:r>
            <a:r>
              <a:rPr lang="ar-IQ" dirty="0" smtClean="0"/>
              <a:t>50-100م) وكذلك </a:t>
            </a:r>
            <a:r>
              <a:rPr lang="ar-IQ" dirty="0"/>
              <a:t>توفر امكانيات فنية أخرى </a:t>
            </a:r>
            <a:r>
              <a:rPr lang="ar-IQ" dirty="0" smtClean="0"/>
              <a:t>لاستغلالها. </a:t>
            </a:r>
            <a:r>
              <a:rPr lang="ar-IQ" dirty="0"/>
              <a:t>وتختلف نوعية مياه الآبار في الأراضي الصحراوية من منطقة إلى أخرى </a:t>
            </a:r>
            <a:r>
              <a:rPr lang="ar-IQ" dirty="0" smtClean="0"/>
              <a:t>ففي </a:t>
            </a:r>
            <a:r>
              <a:rPr lang="ar-IQ" dirty="0"/>
              <a:t>الوقت الذي نجد فيه مياه جوفية عذبة جداً كما هو </a:t>
            </a:r>
            <a:r>
              <a:rPr lang="ar-IQ" dirty="0" smtClean="0"/>
              <a:t>الحال </a:t>
            </a:r>
            <a:r>
              <a:rPr lang="ar-IQ" dirty="0"/>
              <a:t>في الصحراء الليبية، نجد ان المياه الجوفية المتوفرة في الصحراء الغربية في العراق مياه غير عذبة وغير صالحة للري لعدد كبير من </a:t>
            </a:r>
            <a:r>
              <a:rPr lang="ar-IQ" dirty="0" smtClean="0"/>
              <a:t>المحاصيل الزراعية. </a:t>
            </a:r>
            <a:endParaRPr lang="en-US" dirty="0"/>
          </a:p>
        </p:txBody>
      </p:sp>
    </p:spTree>
    <p:extLst>
      <p:ext uri="{BB962C8B-B14F-4D97-AF65-F5344CB8AC3E}">
        <p14:creationId xmlns:p14="http://schemas.microsoft.com/office/powerpoint/2010/main" val="3123261462"/>
      </p:ext>
    </p:extLst>
  </p:cSld>
  <p:clrMapOvr>
    <a:masterClrMapping/>
  </p:clrMapOvr>
  <mc:AlternateContent xmlns:mc="http://schemas.openxmlformats.org/markup-compatibility/2006" xmlns:p14="http://schemas.microsoft.com/office/powerpoint/2010/main">
    <mc:Choice Requires="p14">
      <p:transition spd="slow" p14:dur="1600">
        <p14:conveyor dir="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88640"/>
            <a:ext cx="8568952" cy="6264696"/>
          </a:xfrm>
        </p:spPr>
        <p:txBody>
          <a:bodyPr>
            <a:normAutofit/>
          </a:bodyPr>
          <a:lstStyle/>
          <a:p>
            <a:pPr marL="0" indent="0" algn="just">
              <a:buNone/>
            </a:pPr>
            <a:r>
              <a:rPr lang="ar-IQ" dirty="0"/>
              <a:t>لذلك فان التخطيط لاستغلال الترب الصحراوية يتطلب أول ما </a:t>
            </a:r>
            <a:r>
              <a:rPr lang="ar-IQ" dirty="0" smtClean="0"/>
              <a:t>يتطلب التحري </a:t>
            </a:r>
            <a:r>
              <a:rPr lang="ar-IQ" dirty="0"/>
              <a:t>عن كمية المياه المتوفرة ونوعيتها في </a:t>
            </a:r>
            <a:r>
              <a:rPr lang="ar-IQ" dirty="0" smtClean="0"/>
              <a:t>المشروع.</a:t>
            </a:r>
          </a:p>
          <a:p>
            <a:pPr marL="0" indent="0" algn="just">
              <a:buNone/>
            </a:pPr>
            <a:r>
              <a:rPr lang="ar-IQ" dirty="0"/>
              <a:t>2</a:t>
            </a:r>
            <a:r>
              <a:rPr lang="ar-IQ" dirty="0" smtClean="0"/>
              <a:t> - </a:t>
            </a:r>
            <a:r>
              <a:rPr lang="ar-IQ" dirty="0"/>
              <a:t>المشكلة الرئيسية الأخرى المحددة للزراعة في هذه الترب هي </a:t>
            </a:r>
            <a:r>
              <a:rPr lang="ar-IQ" dirty="0">
                <a:solidFill>
                  <a:srgbClr val="FF0000"/>
                </a:solidFill>
              </a:rPr>
              <a:t>الظروف المناخية وخاصة شدة التبخر</a:t>
            </a:r>
            <a:r>
              <a:rPr lang="ar-IQ" dirty="0"/>
              <a:t>، حيث ان كمية المياه المتبخرة من سطح التربة تقدر بـ ٥٠٠٠ - ٦٠٠٠ ملم / سنة لذلك فان </a:t>
            </a:r>
            <a:r>
              <a:rPr lang="ar-IQ" dirty="0" smtClean="0"/>
              <a:t>قيم الاستهلاك </a:t>
            </a:r>
            <a:r>
              <a:rPr lang="ar-IQ" dirty="0"/>
              <a:t>المائي عالية جداً لمعظم المحاصيل الزراعية</a:t>
            </a:r>
            <a:r>
              <a:rPr lang="ar-IQ" dirty="0" smtClean="0"/>
              <a:t>.</a:t>
            </a:r>
          </a:p>
          <a:p>
            <a:pPr marL="0" indent="0" algn="just">
              <a:buNone/>
            </a:pPr>
            <a:r>
              <a:rPr lang="ar-IQ" dirty="0"/>
              <a:t>3</a:t>
            </a:r>
            <a:r>
              <a:rPr lang="ar-IQ" dirty="0" smtClean="0"/>
              <a:t> - </a:t>
            </a:r>
            <a:r>
              <a:rPr lang="ar-IQ" dirty="0">
                <a:solidFill>
                  <a:srgbClr val="FF0000"/>
                </a:solidFill>
              </a:rPr>
              <a:t>صفات التربة الصحراوية </a:t>
            </a:r>
            <a:r>
              <a:rPr lang="ar-IQ" dirty="0"/>
              <a:t>بحد ذاتها تعتبر ايضاً عامل محدد للزراعة في كثير من الترب الصحراوية ، فمعظم هذه الترب وكما لاحظنا تعتبر ترب غير متطورة ورملية النسجة وذات بناء ضعيف جداً وقابليتها على حفظ الماء والعناصر الغذائية واطئة جداً وفقيرة بالمادة العضوية والعناصر الغذائية، كما ان قسم من هذه </a:t>
            </a:r>
            <a:r>
              <a:rPr lang="ar-IQ" dirty="0" smtClean="0"/>
              <a:t>الترب تعاني </a:t>
            </a:r>
            <a:r>
              <a:rPr lang="ar-IQ" dirty="0"/>
              <a:t>من مشكلة </a:t>
            </a:r>
            <a:r>
              <a:rPr lang="ar-IQ" dirty="0" smtClean="0"/>
              <a:t>الملوحة.</a:t>
            </a:r>
            <a:endParaRPr lang="en-US" dirty="0"/>
          </a:p>
        </p:txBody>
      </p:sp>
    </p:spTree>
    <p:extLst>
      <p:ext uri="{BB962C8B-B14F-4D97-AF65-F5344CB8AC3E}">
        <p14:creationId xmlns:p14="http://schemas.microsoft.com/office/powerpoint/2010/main" val="166257737"/>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lstStyle/>
          <a:p>
            <a:pPr marL="0" indent="0" algn="just">
              <a:buNone/>
            </a:pPr>
            <a:r>
              <a:rPr lang="ar-IQ" dirty="0" smtClean="0"/>
              <a:t>.4- </a:t>
            </a:r>
            <a:r>
              <a:rPr lang="ar-IQ" dirty="0">
                <a:solidFill>
                  <a:srgbClr val="FF0000"/>
                </a:solidFill>
              </a:rPr>
              <a:t>التعرية الريحية </a:t>
            </a:r>
            <a:r>
              <a:rPr lang="ar-IQ" dirty="0"/>
              <a:t>تعتبر ايضاً من العوامل الرئيسية المحددة للزراعة في المناطق الصحراوية حيث تكون التعرية الريحية شديدة وتؤدي الى حركة غير منتظمة للتربة وخاصة الرملية، الأمر الذي يؤدي الى عدم ثبات التربة وتعرضها للحركة المستمرة، كما ان قسم من الترب الصحراوية تتعرض الى التعرية المائية وذلك بسبب العواـف المطرية الناتجة من سقوط الامطار بكثافة عالية وخلال فترة </a:t>
            </a:r>
            <a:r>
              <a:rPr lang="ar-IQ" dirty="0" smtClean="0"/>
              <a:t>زمنية قصيرة </a:t>
            </a:r>
            <a:r>
              <a:rPr lang="ar-IQ" dirty="0"/>
              <a:t>.</a:t>
            </a:r>
            <a:endParaRPr lang="en-US" dirty="0"/>
          </a:p>
        </p:txBody>
      </p:sp>
    </p:spTree>
    <p:extLst>
      <p:ext uri="{BB962C8B-B14F-4D97-AF65-F5344CB8AC3E}">
        <p14:creationId xmlns:p14="http://schemas.microsoft.com/office/powerpoint/2010/main" val="915988843"/>
      </p:ext>
    </p:extLst>
  </p:cSld>
  <p:clrMapOvr>
    <a:masterClrMapping/>
  </p:clrMapOvr>
  <mc:AlternateContent xmlns:mc="http://schemas.openxmlformats.org/markup-compatibility/2006" xmlns:p14="http://schemas.microsoft.com/office/powerpoint/2010/main">
    <mc:Choice Requires="p14">
      <p:transition spd="slow" p14:dur="1600">
        <p14:conveyor dir="r"/>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9552" y="0"/>
            <a:ext cx="8229600" cy="1143000"/>
          </a:xfrm>
        </p:spPr>
        <p:txBody>
          <a:bodyPr/>
          <a:lstStyle/>
          <a:p>
            <a:r>
              <a:rPr lang="ar-IQ" u="sng" dirty="0">
                <a:solidFill>
                  <a:srgbClr val="FF0000"/>
                </a:solidFill>
              </a:rPr>
              <a:t>معالجة مشاكل الترب الصحراوية </a:t>
            </a:r>
            <a:endParaRPr lang="en-US" u="sng" dirty="0">
              <a:solidFill>
                <a:srgbClr val="FF0000"/>
              </a:solidFill>
            </a:endParaRPr>
          </a:p>
        </p:txBody>
      </p:sp>
      <p:sp>
        <p:nvSpPr>
          <p:cNvPr id="3" name="عنصر نائب للمحتوى 2"/>
          <p:cNvSpPr>
            <a:spLocks noGrp="1"/>
          </p:cNvSpPr>
          <p:nvPr>
            <p:ph idx="1"/>
          </p:nvPr>
        </p:nvSpPr>
        <p:spPr>
          <a:xfrm>
            <a:off x="251520" y="1052736"/>
            <a:ext cx="8568952" cy="5472608"/>
          </a:xfrm>
        </p:spPr>
        <p:txBody>
          <a:bodyPr>
            <a:normAutofit fontScale="92500" lnSpcReduction="10000"/>
          </a:bodyPr>
          <a:lstStyle/>
          <a:p>
            <a:pPr marL="0" indent="0" algn="just">
              <a:buNone/>
            </a:pPr>
            <a:r>
              <a:rPr lang="ar-IQ" dirty="0" smtClean="0"/>
              <a:t>يمكن </a:t>
            </a:r>
            <a:r>
              <a:rPr lang="ar-IQ" dirty="0"/>
              <a:t>استغلال </a:t>
            </a:r>
            <a:r>
              <a:rPr lang="ar-IQ" dirty="0" smtClean="0"/>
              <a:t>الترب الصحراوية </a:t>
            </a:r>
            <a:r>
              <a:rPr lang="ar-IQ" dirty="0"/>
              <a:t>لغرض الانتاج الزراعي وذلك </a:t>
            </a:r>
            <a:r>
              <a:rPr lang="ar-IQ" dirty="0" smtClean="0"/>
              <a:t>من خلال </a:t>
            </a:r>
            <a:r>
              <a:rPr lang="ar-IQ" dirty="0"/>
              <a:t>السيطرة على المشاكل والعوامل </a:t>
            </a:r>
            <a:r>
              <a:rPr lang="ar-IQ" dirty="0" smtClean="0"/>
              <a:t>التي تحد </a:t>
            </a:r>
            <a:r>
              <a:rPr lang="ar-IQ" dirty="0"/>
              <a:t>من استغلالها </a:t>
            </a:r>
            <a:r>
              <a:rPr lang="ar-IQ" dirty="0" smtClean="0"/>
              <a:t>وذلك </a:t>
            </a:r>
            <a:r>
              <a:rPr lang="ar-IQ" dirty="0" err="1" smtClean="0"/>
              <a:t>بالاساليب</a:t>
            </a:r>
            <a:r>
              <a:rPr lang="ar-IQ" dirty="0" smtClean="0"/>
              <a:t> التالية:</a:t>
            </a:r>
          </a:p>
          <a:p>
            <a:pPr marL="0" indent="0" algn="just">
              <a:buNone/>
            </a:pPr>
            <a:r>
              <a:rPr lang="ar-IQ" dirty="0" smtClean="0"/>
              <a:t>1- </a:t>
            </a:r>
            <a:r>
              <a:rPr lang="ar-IQ" u="sng" dirty="0" smtClean="0">
                <a:solidFill>
                  <a:srgbClr val="FF0000"/>
                </a:solidFill>
              </a:rPr>
              <a:t>توفير </a:t>
            </a:r>
            <a:r>
              <a:rPr lang="ar-IQ" u="sng" dirty="0">
                <a:solidFill>
                  <a:srgbClr val="FF0000"/>
                </a:solidFill>
              </a:rPr>
              <a:t>مصدر </a:t>
            </a:r>
            <a:r>
              <a:rPr lang="ar-IQ" u="sng" dirty="0" smtClean="0">
                <a:solidFill>
                  <a:srgbClr val="FF0000"/>
                </a:solidFill>
              </a:rPr>
              <a:t>للري:- </a:t>
            </a:r>
          </a:p>
          <a:p>
            <a:pPr marL="0" indent="0" algn="just">
              <a:buNone/>
            </a:pPr>
            <a:r>
              <a:rPr lang="ar-IQ" dirty="0" smtClean="0"/>
              <a:t>بسبب </a:t>
            </a:r>
            <a:r>
              <a:rPr lang="ar-IQ" dirty="0"/>
              <a:t>الظروف المناخية السائدة في الترب الصحراوية فأن الماء يعتبر العامل الرئيسي المحدد لاستغلال هذه الأراضي، وكما هو معلوم ان المصدر الرئيسي للمياه في </a:t>
            </a:r>
            <a:r>
              <a:rPr lang="ar-IQ" dirty="0" smtClean="0"/>
              <a:t>الظروف </a:t>
            </a:r>
            <a:r>
              <a:rPr lang="ar-IQ" dirty="0"/>
              <a:t>الصحراوية في معظم الأحيان هي المياه الجوفية، ونجاح </a:t>
            </a:r>
            <a:r>
              <a:rPr lang="ar-IQ" dirty="0" smtClean="0"/>
              <a:t>استخدامها كمصدر </a:t>
            </a:r>
            <a:r>
              <a:rPr lang="ar-IQ" dirty="0"/>
              <a:t>للري يعتمد على </a:t>
            </a:r>
            <a:r>
              <a:rPr lang="ar-IQ" dirty="0" smtClean="0"/>
              <a:t>:</a:t>
            </a:r>
          </a:p>
          <a:p>
            <a:pPr marL="0" indent="0" algn="just">
              <a:buNone/>
            </a:pPr>
            <a:r>
              <a:rPr lang="ar-IQ" dirty="0" smtClean="0"/>
              <a:t>۱- </a:t>
            </a:r>
            <a:r>
              <a:rPr lang="ar-IQ" dirty="0"/>
              <a:t>مدى توفرها بكميات كافية</a:t>
            </a:r>
            <a:r>
              <a:rPr lang="ar-IQ" dirty="0" smtClean="0"/>
              <a:t>.</a:t>
            </a:r>
          </a:p>
          <a:p>
            <a:pPr marL="0" indent="0" algn="just">
              <a:buNone/>
            </a:pPr>
            <a:r>
              <a:rPr lang="ar-IQ" dirty="0" smtClean="0"/>
              <a:t>2-نوعية </a:t>
            </a:r>
            <a:r>
              <a:rPr lang="ar-IQ" dirty="0"/>
              <a:t>هذه المياه</a:t>
            </a:r>
            <a:r>
              <a:rPr lang="ar-IQ" dirty="0" smtClean="0"/>
              <a:t>. </a:t>
            </a:r>
          </a:p>
          <a:p>
            <a:pPr marL="0" indent="0" algn="just">
              <a:buNone/>
            </a:pPr>
            <a:r>
              <a:rPr lang="ar-IQ" dirty="0" smtClean="0"/>
              <a:t>لذلك </a:t>
            </a:r>
            <a:r>
              <a:rPr lang="ar-IQ" dirty="0"/>
              <a:t>يجب اجراء التحريات الاولية لتقدير احتياطي المياه الجوفية</a:t>
            </a:r>
            <a:endParaRPr lang="en-US" dirty="0"/>
          </a:p>
        </p:txBody>
      </p:sp>
    </p:spTree>
    <p:extLst>
      <p:ext uri="{BB962C8B-B14F-4D97-AF65-F5344CB8AC3E}">
        <p14:creationId xmlns:p14="http://schemas.microsoft.com/office/powerpoint/2010/main" val="1290216357"/>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260648"/>
            <a:ext cx="8640960" cy="6264696"/>
          </a:xfrm>
        </p:spPr>
        <p:txBody>
          <a:bodyPr>
            <a:normAutofit/>
          </a:bodyPr>
          <a:lstStyle/>
          <a:p>
            <a:pPr marL="0" indent="0" algn="just">
              <a:buNone/>
            </a:pPr>
            <a:r>
              <a:rPr lang="ar-IQ" dirty="0"/>
              <a:t>المتوفرة ونوعيتها قبل المباشرة باي مشروع استصلاح في الترب الصحراوية. ويجب كشف العلاقة بين نوعية المياه الجوفية المتوفرة وطبيعة الترب السائدة من ناحية امكانية استغلال هذه المياه دون التأثير سلباً على صفات التربة. ففي الوقت الذي يمكن فيه ان نستخدم </a:t>
            </a:r>
            <a:r>
              <a:rPr lang="ar-IQ" dirty="0" smtClean="0"/>
              <a:t>ولدرجة </a:t>
            </a:r>
            <a:r>
              <a:rPr lang="ar-IQ" dirty="0"/>
              <a:t>ما المياه الجوفية المالحة في الترب الصحراوية الرملية، يجب الحذر من </a:t>
            </a:r>
            <a:r>
              <a:rPr lang="ar-IQ" dirty="0" smtClean="0"/>
              <a:t>استخدام </a:t>
            </a:r>
            <a:r>
              <a:rPr lang="ar-IQ" dirty="0"/>
              <a:t>مثل هذه المياه في الترب الصحراوية ذات النسجة المتوسطة أو الثقيلة أو في الترب ذات الطبقة الصماء القريبة من السطح وذلك </a:t>
            </a:r>
            <a:r>
              <a:rPr lang="ar-IQ" dirty="0" smtClean="0"/>
              <a:t>خوفاً من </a:t>
            </a:r>
            <a:r>
              <a:rPr lang="ar-IQ" dirty="0"/>
              <a:t>تملح هذه </a:t>
            </a:r>
            <a:r>
              <a:rPr lang="ar-IQ" dirty="0" smtClean="0"/>
              <a:t>الترب.</a:t>
            </a:r>
          </a:p>
          <a:p>
            <a:pPr marL="0" indent="0" algn="just">
              <a:buNone/>
            </a:pPr>
            <a:r>
              <a:rPr lang="ar-IQ" u="sng" dirty="0" smtClean="0">
                <a:solidFill>
                  <a:srgbClr val="FF0000"/>
                </a:solidFill>
              </a:rPr>
              <a:t> 2- </a:t>
            </a:r>
            <a:r>
              <a:rPr lang="ar-IQ" u="sng" dirty="0">
                <a:solidFill>
                  <a:srgbClr val="FF0000"/>
                </a:solidFill>
              </a:rPr>
              <a:t>اختيار طريقة الري المناسبة للظروف </a:t>
            </a:r>
            <a:r>
              <a:rPr lang="ar-IQ" u="sng" dirty="0" smtClean="0">
                <a:solidFill>
                  <a:srgbClr val="FF0000"/>
                </a:solidFill>
              </a:rPr>
              <a:t>الصحراوية :</a:t>
            </a:r>
          </a:p>
          <a:p>
            <a:pPr marL="0" indent="0" algn="just">
              <a:buNone/>
            </a:pPr>
            <a:r>
              <a:rPr lang="ar-IQ" dirty="0" smtClean="0"/>
              <a:t>بسبب </a:t>
            </a:r>
            <a:r>
              <a:rPr lang="ar-IQ" dirty="0"/>
              <a:t>الظروف المناخية القاحلة السائدة في الصحاري وكذلك بسبب خصائص الترب الصحراوية،</a:t>
            </a:r>
            <a:endParaRPr lang="en-US" dirty="0"/>
          </a:p>
        </p:txBody>
      </p:sp>
    </p:spTree>
    <p:extLst>
      <p:ext uri="{BB962C8B-B14F-4D97-AF65-F5344CB8AC3E}">
        <p14:creationId xmlns:p14="http://schemas.microsoft.com/office/powerpoint/2010/main" val="255637933"/>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260648"/>
            <a:ext cx="8496944" cy="6192688"/>
          </a:xfrm>
        </p:spPr>
        <p:txBody>
          <a:bodyPr>
            <a:normAutofit fontScale="92500"/>
          </a:bodyPr>
          <a:lstStyle/>
          <a:p>
            <a:pPr marL="0" indent="0" algn="just">
              <a:buNone/>
            </a:pPr>
            <a:r>
              <a:rPr lang="ar-IQ" dirty="0"/>
              <a:t>يتطلب الأمر العناية </a:t>
            </a:r>
            <a:r>
              <a:rPr lang="ar-IQ" dirty="0" smtClean="0"/>
              <a:t>باختيار </a:t>
            </a:r>
            <a:r>
              <a:rPr lang="ar-IQ" dirty="0"/>
              <a:t>طريقة الري المناسبة لمثل هذه الظروف، ومثل هذه الطريقة يجب أول ما تتصف به كفاءة ري عالية نسبياً. لقد اشارت الخبرة العملية في عدد من الترب الصحراوية الى ان طريقة الري بالرش - خاصة في حالة توفر مياه جوفية عذبة تعتبر من الطرق المناسبة للري في الترب الصحراوية وخاصة الرملية منها، لقد حقق استخدام طريقة </a:t>
            </a:r>
            <a:r>
              <a:rPr lang="ar-IQ" dirty="0" smtClean="0"/>
              <a:t>الرش </a:t>
            </a:r>
            <a:r>
              <a:rPr lang="ar-IQ" dirty="0" smtClean="0"/>
              <a:t>المحوري</a:t>
            </a:r>
            <a:r>
              <a:rPr lang="en-US" dirty="0" smtClean="0"/>
              <a:t>Pivot </a:t>
            </a:r>
            <a:r>
              <a:rPr lang="en-US" dirty="0"/>
              <a:t>sprinkler) </a:t>
            </a:r>
            <a:r>
              <a:rPr lang="ar-IQ" dirty="0" smtClean="0"/>
              <a:t>) على </a:t>
            </a:r>
            <a:r>
              <a:rPr lang="ar-IQ" dirty="0"/>
              <a:t>نطاق انتاجي كبير في الصحراء الليبية نجاحاً كبيراً وخاصة بالنسبة لمحاصيل الحبوب. ويتم بهذه الطريقة تقسيم أراضي المشروع الى حقول بشكل دوائر ، يعتمد قطرها على طول ذراع جهاز الرش المحوري، وبشكل عام تتراوح مساحة كل دائرة (</a:t>
            </a:r>
            <a:r>
              <a:rPr lang="ar-IQ" dirty="0" smtClean="0"/>
              <a:t>٤٠-٥٠ هكتار) يحفر </a:t>
            </a:r>
            <a:r>
              <a:rPr lang="ar-IQ" dirty="0"/>
              <a:t>في مركزها </a:t>
            </a:r>
            <a:r>
              <a:rPr lang="ar-IQ" dirty="0" smtClean="0"/>
              <a:t>بئر </a:t>
            </a:r>
            <a:r>
              <a:rPr lang="ar-IQ" dirty="0"/>
              <a:t>الماء حيث يضخ منه الماء الى </a:t>
            </a:r>
            <a:r>
              <a:rPr lang="ar-IQ" dirty="0" smtClean="0"/>
              <a:t>جهاز الرش الذي </a:t>
            </a:r>
            <a:r>
              <a:rPr lang="ar-IQ" dirty="0"/>
              <a:t>يكون طول ذراعه حوالي </a:t>
            </a:r>
            <a:r>
              <a:rPr lang="ar-IQ" dirty="0" smtClean="0"/>
              <a:t>٣٦٠م </a:t>
            </a:r>
            <a:r>
              <a:rPr lang="ar-IQ" dirty="0"/>
              <a:t>حيث يدور دائرة كاملة </a:t>
            </a:r>
            <a:r>
              <a:rPr lang="ar-IQ" dirty="0" smtClean="0"/>
              <a:t>بفترة زمنية </a:t>
            </a:r>
            <a:r>
              <a:rPr lang="ar-IQ" dirty="0"/>
              <a:t>تبرمج </a:t>
            </a:r>
            <a:r>
              <a:rPr lang="ar-IQ" dirty="0" smtClean="0"/>
              <a:t>مسبقاً.</a:t>
            </a:r>
            <a:endParaRPr lang="en-US" dirty="0"/>
          </a:p>
        </p:txBody>
      </p:sp>
    </p:spTree>
    <p:extLst>
      <p:ext uri="{BB962C8B-B14F-4D97-AF65-F5344CB8AC3E}">
        <p14:creationId xmlns:p14="http://schemas.microsoft.com/office/powerpoint/2010/main" val="490816956"/>
      </p:ext>
    </p:extLst>
  </p:cSld>
  <p:clrMapOvr>
    <a:masterClrMapping/>
  </p:clrMapOvr>
  <mc:AlternateContent xmlns:mc="http://schemas.openxmlformats.org/markup-compatibility/2006" xmlns:p14="http://schemas.microsoft.com/office/powerpoint/2010/main">
    <mc:Choice Requires="p14">
      <p:transition spd="slow" p14:dur="1600">
        <p14:prism dir="r" isContent="1" isInverted="1"/>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260648"/>
            <a:ext cx="8568952" cy="6336704"/>
          </a:xfrm>
        </p:spPr>
        <p:txBody>
          <a:bodyPr>
            <a:normAutofit lnSpcReduction="10000"/>
          </a:bodyPr>
          <a:lstStyle/>
          <a:p>
            <a:pPr marL="0" indent="0" algn="just">
              <a:buNone/>
            </a:pPr>
            <a:r>
              <a:rPr lang="ar-IQ" dirty="0"/>
              <a:t>وفي ظروف الصحراء الغربية في العراق جرى </a:t>
            </a:r>
            <a:r>
              <a:rPr lang="ar-IQ" dirty="0" smtClean="0"/>
              <a:t>اختبار </a:t>
            </a:r>
            <a:r>
              <a:rPr lang="ar-IQ" dirty="0"/>
              <a:t>طرق ري عديدة: الري بالتنقيط لأشجار الفاكهة والري بالرش لمحصول الحنطة والري بالمروز للبطاطا، واستخدمت مياه جوفية للري مختلفة الملوحة ۵۰۰ ، ۲۰۰۰ و ٤٠٠٠ جزء بالمليون ) ولمدة ثلاثة سنوات (حــردان ١٩٧٦) . وحصل الباحث على استنتاج وهو ان استخدام طريقة الري بالتنقيط لأشجار الفاكهة لم يؤدي الى خفض الحاصل، وقد تمكن بواسطة هذه الطريقة </a:t>
            </a:r>
            <a:r>
              <a:rPr lang="ar-IQ" dirty="0" smtClean="0"/>
              <a:t>خفض </a:t>
            </a:r>
            <a:r>
              <a:rPr lang="ar-IQ" dirty="0"/>
              <a:t>كمية الماء المستخدم للري بمقدار ٥٠٪ خاصة عند استخدام المغطيات </a:t>
            </a:r>
            <a:r>
              <a:rPr lang="en-US" dirty="0" smtClean="0">
                <a:solidFill>
                  <a:srgbClr val="FF0000"/>
                </a:solidFill>
              </a:rPr>
              <a:t>mulching</a:t>
            </a:r>
            <a:r>
              <a:rPr lang="en-US" dirty="0">
                <a:solidFill>
                  <a:srgbClr val="FF0000"/>
                </a:solidFill>
              </a:rPr>
              <a:t>) </a:t>
            </a:r>
            <a:r>
              <a:rPr lang="ar-IQ" dirty="0" smtClean="0">
                <a:solidFill>
                  <a:srgbClr val="FF0000"/>
                </a:solidFill>
              </a:rPr>
              <a:t>) </a:t>
            </a:r>
            <a:r>
              <a:rPr lang="ar-IQ" dirty="0" smtClean="0"/>
              <a:t>مثل </a:t>
            </a:r>
            <a:r>
              <a:rPr lang="ar-IQ" dirty="0"/>
              <a:t>الحصى الناعم في هذه الطريقة. كذلك لم يلاحظ انخفاض في حاصل الحنطة عند استخدام طريقة الري بالرش، وادى استخدام هذه الطريقة الى خفض كلية الماء المستخدم للري </a:t>
            </a:r>
            <a:r>
              <a:rPr lang="ar-IQ" dirty="0" smtClean="0"/>
              <a:t>بمقدار ۲۰ </a:t>
            </a:r>
            <a:r>
              <a:rPr lang="ar-IQ" dirty="0"/>
              <a:t>٪ الا ان استخدام هذه الطريقة للري خلال أشهر الصيف سبب أضراراً فادحة للنبات. </a:t>
            </a:r>
            <a:endParaRPr lang="en-US" dirty="0"/>
          </a:p>
        </p:txBody>
      </p:sp>
    </p:spTree>
    <p:extLst>
      <p:ext uri="{BB962C8B-B14F-4D97-AF65-F5344CB8AC3E}">
        <p14:creationId xmlns:p14="http://schemas.microsoft.com/office/powerpoint/2010/main" val="2492450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332656"/>
            <a:ext cx="8568952" cy="6264696"/>
          </a:xfrm>
        </p:spPr>
        <p:txBody>
          <a:bodyPr>
            <a:normAutofit/>
          </a:bodyPr>
          <a:lstStyle/>
          <a:p>
            <a:pPr marL="0" indent="0" algn="just">
              <a:buNone/>
            </a:pPr>
            <a:r>
              <a:rPr lang="ar-IQ" dirty="0" smtClean="0"/>
              <a:t>وتأثر </a:t>
            </a:r>
            <a:r>
              <a:rPr lang="ar-IQ" dirty="0"/>
              <a:t>انتاج البطاطاً سلبياً عند استخدام طريقة المروز وخاصة في حالة ريها بمياه عالية الملوحة (٤٠٠٠ جزء بالمليون). من نتائج هذه التجربة يظهر أن اختيار طريقة الري المناسبة لكل محصول في الظروف الصحراوية مهم جدداً في تقليل الضائعات المائية </a:t>
            </a:r>
            <a:r>
              <a:rPr lang="ar-IQ" dirty="0" smtClean="0"/>
              <a:t>وزيادة كفاءة الري </a:t>
            </a:r>
            <a:r>
              <a:rPr lang="ar-IQ" dirty="0"/>
              <a:t>للطريقة المستخدمة</a:t>
            </a:r>
            <a:r>
              <a:rPr lang="ar-IQ" dirty="0" smtClean="0"/>
              <a:t>.</a:t>
            </a:r>
          </a:p>
          <a:p>
            <a:pPr marL="0" indent="0" algn="just">
              <a:buNone/>
            </a:pPr>
            <a:r>
              <a:rPr lang="ar-IQ" dirty="0" smtClean="0">
                <a:solidFill>
                  <a:srgbClr val="FF0000"/>
                </a:solidFill>
              </a:rPr>
              <a:t>3-</a:t>
            </a:r>
            <a:r>
              <a:rPr lang="ar-IQ" dirty="0" smtClean="0"/>
              <a:t> </a:t>
            </a:r>
            <a:r>
              <a:rPr lang="ar-IQ" u="sng" dirty="0">
                <a:solidFill>
                  <a:srgbClr val="FF0000"/>
                </a:solidFill>
              </a:rPr>
              <a:t>تحسين صفات الترب </a:t>
            </a:r>
            <a:r>
              <a:rPr lang="ar-IQ" u="sng" dirty="0" smtClean="0">
                <a:solidFill>
                  <a:srgbClr val="FF0000"/>
                </a:solidFill>
              </a:rPr>
              <a:t>الصحراوية:-</a:t>
            </a:r>
          </a:p>
          <a:p>
            <a:pPr marL="0" indent="0" algn="just">
              <a:buNone/>
            </a:pPr>
            <a:r>
              <a:rPr lang="ar-IQ" dirty="0" smtClean="0">
                <a:solidFill>
                  <a:srgbClr val="FF0000"/>
                </a:solidFill>
              </a:rPr>
              <a:t> </a:t>
            </a:r>
            <a:r>
              <a:rPr lang="ar-IQ" dirty="0"/>
              <a:t>العامل المحدد الآخر للزراعة في الترب الصحراوية هو طبيعة وصفات التربة الصحراوية نفسها وكما بينا ذلك مسبقاً، لذلك فالاهتمام بتحسين الصفات الفيزيائية والكيميائية والخصوبية للتربة الصحراوية يعتبر </a:t>
            </a:r>
            <a:r>
              <a:rPr lang="ar-IQ" dirty="0" smtClean="0"/>
              <a:t>أحد عوامل </a:t>
            </a:r>
            <a:r>
              <a:rPr lang="ar-IQ" dirty="0"/>
              <a:t>نجاح أي مشروع استصلاح </a:t>
            </a:r>
            <a:r>
              <a:rPr lang="ar-IQ" dirty="0" smtClean="0"/>
              <a:t>للترب </a:t>
            </a:r>
            <a:r>
              <a:rPr lang="ar-IQ" dirty="0"/>
              <a:t>الصحراوية، ويتضمن </a:t>
            </a:r>
            <a:r>
              <a:rPr lang="ar-IQ" dirty="0" smtClean="0"/>
              <a:t>ذلك ما </a:t>
            </a:r>
            <a:r>
              <a:rPr lang="ar-IQ" dirty="0"/>
              <a:t>يلي :-</a:t>
            </a:r>
            <a:endParaRPr lang="en-US" dirty="0"/>
          </a:p>
        </p:txBody>
      </p:sp>
    </p:spTree>
    <p:extLst>
      <p:ext uri="{BB962C8B-B14F-4D97-AF65-F5344CB8AC3E}">
        <p14:creationId xmlns:p14="http://schemas.microsoft.com/office/powerpoint/2010/main" val="4153347240"/>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332656"/>
            <a:ext cx="8568952" cy="6120680"/>
          </a:xfrm>
        </p:spPr>
        <p:txBody>
          <a:bodyPr>
            <a:normAutofit/>
          </a:bodyPr>
          <a:lstStyle/>
          <a:p>
            <a:pPr marL="0" indent="0" algn="just">
              <a:buNone/>
            </a:pPr>
            <a:r>
              <a:rPr lang="ar-IQ" u="sng" dirty="0" smtClean="0">
                <a:solidFill>
                  <a:srgbClr val="FF0000"/>
                </a:solidFill>
              </a:rPr>
              <a:t>أ- تحسين </a:t>
            </a:r>
            <a:r>
              <a:rPr lang="ar-IQ" u="sng" dirty="0">
                <a:solidFill>
                  <a:srgbClr val="FF0000"/>
                </a:solidFill>
              </a:rPr>
              <a:t>الصفات الفيزيائية والمائية للتربة </a:t>
            </a:r>
            <a:r>
              <a:rPr lang="ar-IQ" dirty="0"/>
              <a:t>ونخص بالذكر هنا التقليل من سرعة رشح المياه في </a:t>
            </a:r>
            <a:r>
              <a:rPr lang="ar-IQ" dirty="0" smtClean="0"/>
              <a:t>التربة </a:t>
            </a:r>
            <a:r>
              <a:rPr lang="ar-IQ" dirty="0"/>
              <a:t>الصحراوية وكذلك رفع قابليتها على الاحتفاظ بالماء وخاصة في </a:t>
            </a:r>
            <a:r>
              <a:rPr lang="ar-IQ" dirty="0" smtClean="0"/>
              <a:t>الترب </a:t>
            </a:r>
            <a:r>
              <a:rPr lang="ar-IQ" dirty="0"/>
              <a:t>الصحراوية </a:t>
            </a:r>
            <a:r>
              <a:rPr lang="ar-IQ" dirty="0" smtClean="0"/>
              <a:t>الرملية </a:t>
            </a:r>
            <a:r>
              <a:rPr lang="ar-IQ" dirty="0"/>
              <a:t>وذلك من خلال تحسين بناء (تركيب) التربة أو من خلال وضع حواجز </a:t>
            </a:r>
            <a:r>
              <a:rPr lang="ar-IQ" dirty="0" smtClean="0"/>
              <a:t>اصطناعية </a:t>
            </a:r>
            <a:r>
              <a:rPr lang="ar-IQ" dirty="0"/>
              <a:t>تقلل من فقدان الماء من التربة، أن تحقيق ذلك </a:t>
            </a:r>
            <a:r>
              <a:rPr lang="ar-IQ" dirty="0" smtClean="0"/>
              <a:t>يتم </a:t>
            </a:r>
            <a:r>
              <a:rPr lang="ar-IQ" dirty="0"/>
              <a:t>من خلال استخدام الاساليب التالية </a:t>
            </a:r>
            <a:r>
              <a:rPr lang="ar-IQ" dirty="0" smtClean="0"/>
              <a:t>:</a:t>
            </a:r>
          </a:p>
          <a:p>
            <a:pPr marL="0" indent="0" algn="just">
              <a:buNone/>
            </a:pPr>
            <a:r>
              <a:rPr lang="ar-IQ" dirty="0" smtClean="0">
                <a:solidFill>
                  <a:srgbClr val="FF0000"/>
                </a:solidFill>
              </a:rPr>
              <a:t>1-</a:t>
            </a:r>
            <a:r>
              <a:rPr lang="ar-IQ" dirty="0" smtClean="0"/>
              <a:t> </a:t>
            </a:r>
            <a:r>
              <a:rPr lang="ar-IQ" dirty="0">
                <a:solidFill>
                  <a:srgbClr val="FF0000"/>
                </a:solidFill>
              </a:rPr>
              <a:t>أضافة المادة العضوية </a:t>
            </a:r>
            <a:r>
              <a:rPr lang="ar-IQ" dirty="0"/>
              <a:t>التي تساعد على تحسين بناء التربة وكذلك تزيد من قابليتها على الاحتفاظ بالماء. ويمكن أن تضاف المادة العضوية على شكل مواد نباتية خضراء قلب المحاصيل الزراعية واعقابها ) أو من خلال اضافة السماد الحيواني كالدمن أو فضلات المدن بشكل مباشر الى التربة الصحراوية. </a:t>
            </a:r>
            <a:endParaRPr lang="en-US" dirty="0"/>
          </a:p>
        </p:txBody>
      </p:sp>
    </p:spTree>
    <p:extLst>
      <p:ext uri="{BB962C8B-B14F-4D97-AF65-F5344CB8AC3E}">
        <p14:creationId xmlns:p14="http://schemas.microsoft.com/office/powerpoint/2010/main" val="3309381339"/>
      </p:ext>
    </p:extLst>
  </p:cSld>
  <p:clrMapOvr>
    <a:masterClrMapping/>
  </p:clrMapOvr>
  <mc:AlternateContent xmlns:mc="http://schemas.openxmlformats.org/markup-compatibility/2006" xmlns:p14="http://schemas.microsoft.com/office/powerpoint/2010/main">
    <mc:Choice Requires="p14">
      <p:transition spd="slow" p14:dur="1600">
        <p14:prism dir="r" isContent="1"/>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332656"/>
            <a:ext cx="8496944" cy="6192688"/>
          </a:xfrm>
        </p:spPr>
        <p:txBody>
          <a:bodyPr/>
          <a:lstStyle/>
          <a:p>
            <a:pPr marL="0" indent="0" algn="just">
              <a:buNone/>
            </a:pPr>
            <a:r>
              <a:rPr lang="ar-IQ" dirty="0" smtClean="0"/>
              <a:t>وعند </a:t>
            </a:r>
            <a:r>
              <a:rPr lang="ar-IQ" dirty="0"/>
              <a:t>اضافة المادة العضوية الى التربة في الظروف الصحراوية يجب أن نأخذ بنظر الاعتبار مواعيد الاضافة الذي نضمن فيه تحلل المادة العضوية تحللاً </a:t>
            </a:r>
            <a:r>
              <a:rPr lang="ar-IQ" dirty="0" err="1"/>
              <a:t>بايولوجياً</a:t>
            </a:r>
            <a:r>
              <a:rPr lang="ar-IQ" dirty="0"/>
              <a:t> يفيد التربة والنبات، مثال ذلك اضافتها خلال الأشهر الباردة والممطرة من السنة. حيث ان اضافة المادة العضوية خلال أشهر الصيف في مثل هذه الظروف يعتبر غير مفيد حيث تتعرض المادة العضوية المضافة الى التحلل السريع الذي يؤدي الى </a:t>
            </a:r>
            <a:r>
              <a:rPr lang="ar-IQ" dirty="0" smtClean="0"/>
              <a:t>تطايرها وفقدانها</a:t>
            </a:r>
            <a:r>
              <a:rPr lang="ar-IQ" dirty="0"/>
              <a:t>، اضافة الى ذلك فان طريقة الاضافة مهمة أيضاً في هذا المجال، حيث يفضل خلط المادة العضوية مع طبقة التربة </a:t>
            </a:r>
            <a:r>
              <a:rPr lang="ar-IQ" dirty="0" smtClean="0"/>
              <a:t>العليا بالمقارنة </a:t>
            </a:r>
            <a:r>
              <a:rPr lang="ar-IQ" dirty="0"/>
              <a:t>مع اضافتها الى السطح</a:t>
            </a:r>
            <a:r>
              <a:rPr lang="ar-IQ" dirty="0" smtClean="0"/>
              <a:t>. </a:t>
            </a:r>
            <a:endParaRPr lang="en-US" dirty="0"/>
          </a:p>
        </p:txBody>
      </p:sp>
    </p:spTree>
    <p:extLst>
      <p:ext uri="{BB962C8B-B14F-4D97-AF65-F5344CB8AC3E}">
        <p14:creationId xmlns:p14="http://schemas.microsoft.com/office/powerpoint/2010/main" val="3586517869"/>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0"/>
            <a:ext cx="8229600" cy="764704"/>
          </a:xfrm>
        </p:spPr>
        <p:txBody>
          <a:bodyPr/>
          <a:lstStyle/>
          <a:p>
            <a:r>
              <a:rPr lang="ar-IQ" u="sng" dirty="0" smtClean="0">
                <a:solidFill>
                  <a:srgbClr val="FF0000"/>
                </a:solidFill>
              </a:rPr>
              <a:t>مقدمة</a:t>
            </a:r>
            <a:endParaRPr lang="en-US" u="sng" dirty="0">
              <a:solidFill>
                <a:srgbClr val="FF0000"/>
              </a:solidFill>
            </a:endParaRPr>
          </a:p>
        </p:txBody>
      </p:sp>
      <p:sp>
        <p:nvSpPr>
          <p:cNvPr id="3" name="عنصر نائب للمحتوى 2"/>
          <p:cNvSpPr>
            <a:spLocks noGrp="1"/>
          </p:cNvSpPr>
          <p:nvPr>
            <p:ph idx="1"/>
          </p:nvPr>
        </p:nvSpPr>
        <p:spPr>
          <a:xfrm>
            <a:off x="179512" y="836712"/>
            <a:ext cx="8856984" cy="5832648"/>
          </a:xfrm>
        </p:spPr>
        <p:txBody>
          <a:bodyPr>
            <a:normAutofit fontScale="92500" lnSpcReduction="20000"/>
          </a:bodyPr>
          <a:lstStyle/>
          <a:p>
            <a:pPr marL="0" indent="0" algn="just">
              <a:buNone/>
            </a:pPr>
            <a:r>
              <a:rPr lang="ar-IQ" dirty="0" smtClean="0"/>
              <a:t>تشغل </a:t>
            </a:r>
            <a:r>
              <a:rPr lang="ar-IQ" dirty="0"/>
              <a:t>الصحاري </a:t>
            </a:r>
            <a:r>
              <a:rPr lang="en-US" dirty="0" smtClean="0">
                <a:solidFill>
                  <a:srgbClr val="FF0000"/>
                </a:solidFill>
              </a:rPr>
              <a:t>Deserts)</a:t>
            </a:r>
            <a:r>
              <a:rPr lang="ar-IQ" dirty="0" smtClean="0">
                <a:solidFill>
                  <a:srgbClr val="FF0000"/>
                </a:solidFill>
              </a:rPr>
              <a:t>) </a:t>
            </a:r>
            <a:r>
              <a:rPr lang="ar-IQ" dirty="0" smtClean="0"/>
              <a:t>مساحات </a:t>
            </a:r>
            <a:r>
              <a:rPr lang="ar-IQ" dirty="0"/>
              <a:t>شاسعة من العالم حيث تغطي ٥/١ مساحة اليابسة من سطح الكرة الأرضية، وتكاد تنتشر في جميع قارات العالم. وتغطي الأراضي الصحراوية اكثر من نصف مساحة العراق حيث تنتشر بشكل واسع في الجزء الغربي والجزء الجنوبي من العراق. وتسود في الصحاري أو الأراضي الصحراوية ظروف قاحلة وقاسية وبيئة غير مناسبة لنمو النبات كما ان القابلية </a:t>
            </a:r>
            <a:r>
              <a:rPr lang="ar-IQ" dirty="0" smtClean="0"/>
              <a:t>الإنتاجية </a:t>
            </a:r>
            <a:r>
              <a:rPr lang="ar-IQ" dirty="0"/>
              <a:t>للتربة واطئة جداً ان لم تكن معدومة في معظم </a:t>
            </a:r>
            <a:r>
              <a:rPr lang="ar-IQ" dirty="0" smtClean="0"/>
              <a:t>الأحيان. </a:t>
            </a:r>
            <a:r>
              <a:rPr lang="ar-IQ" dirty="0"/>
              <a:t>لذلك فأن هناك أكثر من عامل يحد من </a:t>
            </a:r>
            <a:r>
              <a:rPr lang="ar-IQ" dirty="0" smtClean="0"/>
              <a:t>استغلال </a:t>
            </a:r>
            <a:r>
              <a:rPr lang="ar-IQ" dirty="0"/>
              <a:t>هذه الأراضي لغرض الانتاج الزراعي. لذا فأن استصلاح هذه الأراضي واستغلالها يحتاج الى بذل جهود كبيرة وهائلة ويتطلب الأمر استخدام اكثر من وسيلة وطريقة لتحقيق الهدف. وتعتبر مشكلة </a:t>
            </a:r>
            <a:r>
              <a:rPr lang="ar-IQ" dirty="0" smtClean="0"/>
              <a:t>اتساع </a:t>
            </a:r>
            <a:r>
              <a:rPr lang="ar-IQ" dirty="0"/>
              <a:t>رقعة الأراضي الصحراوية أو ما يسمى بمشكلة التصحر </a:t>
            </a:r>
            <a:r>
              <a:rPr lang="en-US" dirty="0" smtClean="0">
                <a:solidFill>
                  <a:srgbClr val="FF0000"/>
                </a:solidFill>
              </a:rPr>
              <a:t>Desertification)</a:t>
            </a:r>
            <a:r>
              <a:rPr lang="ar-IQ" dirty="0" smtClean="0">
                <a:solidFill>
                  <a:srgbClr val="FF0000"/>
                </a:solidFill>
              </a:rPr>
              <a:t>) </a:t>
            </a:r>
            <a:r>
              <a:rPr lang="ar-IQ" dirty="0" smtClean="0"/>
              <a:t>من </a:t>
            </a:r>
            <a:r>
              <a:rPr lang="ar-IQ" dirty="0"/>
              <a:t>أهم المشاكل التي تهدد الأمن </a:t>
            </a:r>
            <a:r>
              <a:rPr lang="ar-IQ" dirty="0" smtClean="0"/>
              <a:t>الغذائي </a:t>
            </a:r>
            <a:r>
              <a:rPr lang="ar-IQ" dirty="0"/>
              <a:t>في الوقت الحاضر، لذلك نجد أن كثير من العالم في الاهتمام قد وجه الدراسة هذه المشكلة والحد من توسعها وذلك على المستوى العالمي </a:t>
            </a:r>
            <a:r>
              <a:rPr lang="ar-IQ" dirty="0" smtClean="0"/>
              <a:t>في الربع </a:t>
            </a:r>
            <a:r>
              <a:rPr lang="ar-IQ" dirty="0"/>
              <a:t>الأخير من هذا القرن.</a:t>
            </a:r>
            <a:endParaRPr lang="en-US" dirty="0"/>
          </a:p>
        </p:txBody>
      </p:sp>
    </p:spTree>
    <p:extLst>
      <p:ext uri="{BB962C8B-B14F-4D97-AF65-F5344CB8AC3E}">
        <p14:creationId xmlns:p14="http://schemas.microsoft.com/office/powerpoint/2010/main" val="1268761647"/>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260648"/>
            <a:ext cx="8712968" cy="6192688"/>
          </a:xfrm>
        </p:spPr>
        <p:txBody>
          <a:bodyPr>
            <a:normAutofit/>
          </a:bodyPr>
          <a:lstStyle/>
          <a:p>
            <a:pPr marL="0" indent="0" algn="just">
              <a:buNone/>
            </a:pPr>
            <a:r>
              <a:rPr lang="ar-IQ" dirty="0" smtClean="0">
                <a:solidFill>
                  <a:srgbClr val="FF0000"/>
                </a:solidFill>
              </a:rPr>
              <a:t>2- أضافة </a:t>
            </a:r>
            <a:r>
              <a:rPr lang="ar-IQ" dirty="0" err="1" smtClean="0">
                <a:solidFill>
                  <a:srgbClr val="FF0000"/>
                </a:solidFill>
              </a:rPr>
              <a:t>الطمى</a:t>
            </a:r>
            <a:r>
              <a:rPr lang="ar-IQ" dirty="0" smtClean="0">
                <a:solidFill>
                  <a:srgbClr val="FF0000"/>
                </a:solidFill>
              </a:rPr>
              <a:t> </a:t>
            </a:r>
            <a:r>
              <a:rPr lang="ar-IQ" dirty="0">
                <a:solidFill>
                  <a:srgbClr val="FF0000"/>
                </a:solidFill>
              </a:rPr>
              <a:t>ومواد التربة </a:t>
            </a:r>
            <a:r>
              <a:rPr lang="ar-IQ" dirty="0" err="1">
                <a:solidFill>
                  <a:srgbClr val="FF0000"/>
                </a:solidFill>
              </a:rPr>
              <a:t>المزيجة</a:t>
            </a:r>
            <a:r>
              <a:rPr lang="ar-IQ" dirty="0">
                <a:solidFill>
                  <a:srgbClr val="FF0000"/>
                </a:solidFill>
              </a:rPr>
              <a:t> </a:t>
            </a:r>
            <a:r>
              <a:rPr lang="ar-IQ" dirty="0"/>
              <a:t>يمكن أيضاً ان تعمل على تحسين بناء التربة وتزيد قابلية التربة على الاحتفاظ بالماء خاصة بالنسبة للترب الصحراوية الرملية. فقد أشارت نتائج بعض التجارب التي اجريت في الترب الصحراوية في الخليج العربي ضاري الجردان (١٩٨٦) ان اضافة ٢٠٠م تربة </a:t>
            </a:r>
            <a:r>
              <a:rPr lang="ar-IQ" dirty="0" err="1"/>
              <a:t>مزيجة</a:t>
            </a:r>
            <a:r>
              <a:rPr lang="ar-IQ" dirty="0"/>
              <a:t> مع ١٠ طن سماد </a:t>
            </a:r>
            <a:r>
              <a:rPr lang="ar-IQ" dirty="0" smtClean="0"/>
              <a:t>دواجن/هكتار </a:t>
            </a:r>
            <a:r>
              <a:rPr lang="ar-IQ" dirty="0"/>
              <a:t>قد سبب تحسن كبير في صفات التربة الصحراوية وحقق اقتصاد </a:t>
            </a:r>
            <a:r>
              <a:rPr lang="ar-IQ" dirty="0" smtClean="0"/>
              <a:t>في مياه </a:t>
            </a:r>
            <a:r>
              <a:rPr lang="ar-IQ" dirty="0"/>
              <a:t>الري المستخدمة</a:t>
            </a:r>
            <a:r>
              <a:rPr lang="ar-IQ" dirty="0" smtClean="0"/>
              <a:t>.</a:t>
            </a:r>
          </a:p>
          <a:p>
            <a:pPr marL="0" indent="0" algn="just">
              <a:buNone/>
            </a:pPr>
            <a:r>
              <a:rPr lang="ar-IQ" dirty="0" smtClean="0"/>
              <a:t>3</a:t>
            </a:r>
            <a:r>
              <a:rPr lang="ar-IQ" dirty="0" smtClean="0">
                <a:solidFill>
                  <a:srgbClr val="FF0000"/>
                </a:solidFill>
              </a:rPr>
              <a:t> </a:t>
            </a:r>
            <a:r>
              <a:rPr lang="ar-IQ" dirty="0">
                <a:solidFill>
                  <a:srgbClr val="FF0000"/>
                </a:solidFill>
              </a:rPr>
              <a:t>وضع عائق في أحدى طبقات التربة لتقليل من حركة الماء</a:t>
            </a:r>
            <a:r>
              <a:rPr lang="ar-IQ" dirty="0" smtClean="0"/>
              <a:t> </a:t>
            </a:r>
            <a:r>
              <a:rPr lang="ar-IQ" dirty="0" smtClean="0"/>
              <a:t>هو الاسلوب </a:t>
            </a:r>
            <a:r>
              <a:rPr lang="ar-IQ" dirty="0"/>
              <a:t>الآخر المستخدم للتقليل من رشح مياه الري وفقدانها </a:t>
            </a:r>
            <a:r>
              <a:rPr lang="ar-IQ" dirty="0" smtClean="0"/>
              <a:t>من التربة </a:t>
            </a:r>
            <a:r>
              <a:rPr lang="ar-IQ" dirty="0"/>
              <a:t>وخاصة في التربة الصحراوية </a:t>
            </a:r>
            <a:r>
              <a:rPr lang="ar-IQ" dirty="0" smtClean="0"/>
              <a:t>الرملية، </a:t>
            </a:r>
            <a:r>
              <a:rPr lang="ar-IQ" dirty="0"/>
              <a:t>ويمكن ان يكون هذا العائق بشكل طبقة من </a:t>
            </a:r>
            <a:r>
              <a:rPr lang="ar-IQ" dirty="0" err="1"/>
              <a:t>البنتونايت</a:t>
            </a:r>
            <a:r>
              <a:rPr lang="ar-IQ" dirty="0"/>
              <a:t> أو اغشية بلاستيكية أو اسفلت أو أي مواد أخرى تستخدم لهذا الغرض. </a:t>
            </a:r>
            <a:endParaRPr lang="en-US" dirty="0"/>
          </a:p>
        </p:txBody>
      </p:sp>
    </p:spTree>
    <p:extLst>
      <p:ext uri="{BB962C8B-B14F-4D97-AF65-F5344CB8AC3E}">
        <p14:creationId xmlns:p14="http://schemas.microsoft.com/office/powerpoint/2010/main" val="1994274762"/>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332656"/>
            <a:ext cx="8496944" cy="6192688"/>
          </a:xfrm>
        </p:spPr>
        <p:txBody>
          <a:bodyPr>
            <a:normAutofit/>
          </a:bodyPr>
          <a:lstStyle/>
          <a:p>
            <a:pPr marL="0" indent="0" algn="just">
              <a:buNone/>
            </a:pPr>
            <a:r>
              <a:rPr lang="ar-IQ" dirty="0" smtClean="0"/>
              <a:t>حيث </a:t>
            </a:r>
            <a:r>
              <a:rPr lang="ar-IQ" dirty="0"/>
              <a:t>ترصف هذه المواد بشكل طبقة خفيفة على عمق معين باستخدام مكائن خاصة، وظهر من نتائج بعض التجارب في هذا المجال ان كمية الرطوبة (الماء) فـوق العائق قد تضاعفت في التربة بالمقارنة مع الترب التي لم تعامل بهذه الطريقة. لقد وجدت هذه الطريقة تطبيقاً واسعاً لها في الفترة الأخيرة وخاصة في الترب الصحراوية الرملية في الخليج العربي. </a:t>
            </a:r>
            <a:endParaRPr lang="en-US" dirty="0"/>
          </a:p>
        </p:txBody>
      </p:sp>
    </p:spTree>
    <p:extLst>
      <p:ext uri="{BB962C8B-B14F-4D97-AF65-F5344CB8AC3E}">
        <p14:creationId xmlns:p14="http://schemas.microsoft.com/office/powerpoint/2010/main" val="1739923104"/>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1266"/>
            <a:ext cx="8229600" cy="1143000"/>
          </a:xfrm>
        </p:spPr>
        <p:txBody>
          <a:bodyPr>
            <a:normAutofit fontScale="90000"/>
          </a:bodyPr>
          <a:lstStyle/>
          <a:p>
            <a:r>
              <a:rPr lang="ar-IQ" dirty="0">
                <a:solidFill>
                  <a:srgbClr val="FF0000"/>
                </a:solidFill>
              </a:rPr>
              <a:t>ب - تحسين الصفات الكيميائية والخصوبية للتربة </a:t>
            </a:r>
            <a:r>
              <a:rPr lang="ar-IQ" dirty="0" smtClean="0">
                <a:solidFill>
                  <a:srgbClr val="FF0000"/>
                </a:solidFill>
              </a:rPr>
              <a:t>الصحراوية</a:t>
            </a:r>
            <a:endParaRPr lang="en-US" dirty="0">
              <a:solidFill>
                <a:srgbClr val="FF0000"/>
              </a:solidFill>
            </a:endParaRPr>
          </a:p>
        </p:txBody>
      </p:sp>
      <p:sp>
        <p:nvSpPr>
          <p:cNvPr id="3" name="عنصر نائب للمحتوى 2"/>
          <p:cNvSpPr>
            <a:spLocks noGrp="1"/>
          </p:cNvSpPr>
          <p:nvPr>
            <p:ph idx="1"/>
          </p:nvPr>
        </p:nvSpPr>
        <p:spPr>
          <a:xfrm>
            <a:off x="179512" y="1268760"/>
            <a:ext cx="8640960" cy="5256584"/>
          </a:xfrm>
        </p:spPr>
        <p:txBody>
          <a:bodyPr/>
          <a:lstStyle/>
          <a:p>
            <a:pPr marL="0" indent="0" algn="just">
              <a:buNone/>
            </a:pPr>
            <a:r>
              <a:rPr lang="ar-IQ" dirty="0" smtClean="0"/>
              <a:t>ان من مشاكل التربة الصحراوية هي فقرها بالمادة العضوية والعناصر الغذائية وانخفاض قابليتها على الاحتفاظ بهذه العناصر. واضافة المادة العضوية من كافة مصادرها الى التربة الصحراوية لا يعمل على تحسن الصفات الفيزيائية والمائية وحسب وانما يؤدي الى تحسين الصفات الكيميائية والخصوبية ايضاً ، وذلك </a:t>
            </a:r>
            <a:r>
              <a:rPr lang="ar-IQ" dirty="0"/>
              <a:t>من خلال رفع قيمة السعة التبادل </a:t>
            </a:r>
            <a:r>
              <a:rPr lang="ar-IQ" dirty="0" smtClean="0"/>
              <a:t>الكاتيونية </a:t>
            </a:r>
            <a:r>
              <a:rPr lang="ar-IQ" dirty="0"/>
              <a:t>وخفض درجة التفاعل في طبقة الجذور وكذلك توفير </a:t>
            </a:r>
            <a:r>
              <a:rPr lang="ar-IQ" dirty="0" smtClean="0"/>
              <a:t>العناصر </a:t>
            </a:r>
            <a:r>
              <a:rPr lang="ar-IQ" dirty="0"/>
              <a:t>الغذائية بعد تحللها. ولغرض سد النقص الشديد للعناصر الغذائية في التربة </a:t>
            </a:r>
            <a:r>
              <a:rPr lang="ar-IQ" dirty="0" smtClean="0"/>
              <a:t>الصحراوية يتطلب </a:t>
            </a:r>
            <a:r>
              <a:rPr lang="ar-IQ" dirty="0"/>
              <a:t>اضافة الاسمدة الكيميائية المناسبة بكثافة عالية من اجل تحقيق انتاجية جيدة في هذه الترب. </a:t>
            </a:r>
            <a:endParaRPr lang="en-US" dirty="0"/>
          </a:p>
        </p:txBody>
      </p:sp>
    </p:spTree>
    <p:extLst>
      <p:ext uri="{BB962C8B-B14F-4D97-AF65-F5344CB8AC3E}">
        <p14:creationId xmlns:p14="http://schemas.microsoft.com/office/powerpoint/2010/main" val="4094683055"/>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6048672"/>
          </a:xfrm>
        </p:spPr>
        <p:txBody>
          <a:bodyPr>
            <a:normAutofit lnSpcReduction="10000"/>
          </a:bodyPr>
          <a:lstStyle/>
          <a:p>
            <a:pPr marL="0" indent="0" algn="just">
              <a:buNone/>
            </a:pPr>
            <a:r>
              <a:rPr lang="ar-IQ" dirty="0" smtClean="0"/>
              <a:t>ولقد </a:t>
            </a:r>
            <a:r>
              <a:rPr lang="ar-IQ" dirty="0"/>
              <a:t>أظهرت الخبرة العملية ان معظم الترب الصحراوية تتصف باستجابة عالية لأضافة جميع انواع الاسمدة الكيميائية تقريباً. فقد اشارت تقارير بعض مشاريع استصلاح الأراضي الصحراوية في الصحراء الليبية الى مثل هذه الاستجابة وتحقق بفعل ذلك </a:t>
            </a:r>
            <a:r>
              <a:rPr lang="ar-IQ" dirty="0" smtClean="0"/>
              <a:t>إنتاجية </a:t>
            </a:r>
            <a:r>
              <a:rPr lang="ar-IQ" dirty="0"/>
              <a:t>عالية لعدد من المحاصيل الزراعية كالحنطة، حيث تحقق حاصل من الحنطة يقدر بـ (٥-٦) طن / هكتار عند أضافة (٢٠٠-٢٥٠) كغم نتروجين / </a:t>
            </a:r>
            <a:r>
              <a:rPr lang="ar-IQ" dirty="0" err="1"/>
              <a:t>هکتار</a:t>
            </a:r>
            <a:r>
              <a:rPr lang="ar-IQ" dirty="0"/>
              <a:t> و ۱۸۰ - ۲۰۰ كغم </a:t>
            </a:r>
            <a:r>
              <a:rPr lang="en-US" dirty="0" smtClean="0"/>
              <a:t>P2O5</a:t>
            </a:r>
            <a:r>
              <a:rPr lang="ar-IQ" dirty="0" smtClean="0"/>
              <a:t>/ </a:t>
            </a:r>
            <a:r>
              <a:rPr lang="ar-IQ" dirty="0"/>
              <a:t>هكتار و ۱۰۰ </a:t>
            </a:r>
            <a:r>
              <a:rPr lang="ar-IQ" dirty="0" err="1"/>
              <a:t>کغم</a:t>
            </a:r>
            <a:r>
              <a:rPr lang="ar-IQ" dirty="0"/>
              <a:t> </a:t>
            </a:r>
            <a:r>
              <a:rPr lang="en-US" dirty="0" smtClean="0"/>
              <a:t>K2O</a:t>
            </a:r>
            <a:r>
              <a:rPr lang="ar-IQ" dirty="0" smtClean="0"/>
              <a:t>/ </a:t>
            </a:r>
            <a:r>
              <a:rPr lang="ar-IQ" dirty="0"/>
              <a:t>هكتار مع اضافة كمية معينة من أسمدة العناصر الصغرى كالحديد والزنك والكوبلت والنحاس </a:t>
            </a:r>
            <a:r>
              <a:rPr lang="ar-IQ" dirty="0" smtClean="0"/>
              <a:t>والبورون. ولغرض </a:t>
            </a:r>
            <a:r>
              <a:rPr lang="ar-IQ" dirty="0"/>
              <a:t>رفع كفاءة التسميد ينصح </a:t>
            </a:r>
            <a:r>
              <a:rPr lang="ar-IQ" dirty="0" smtClean="0"/>
              <a:t>عادة بإضافة </a:t>
            </a:r>
            <a:r>
              <a:rPr lang="ar-IQ" dirty="0"/>
              <a:t>الاسمدة وخاصة السريعة الذوبان بالماء فيها مع مياه الري، وكذلك بتوسيع فترات أضافة السماد على مدار الموسم الزراعي </a:t>
            </a:r>
            <a:r>
              <a:rPr lang="ar-IQ" dirty="0" smtClean="0"/>
              <a:t>للتقليل</a:t>
            </a:r>
            <a:r>
              <a:rPr lang="en-US" dirty="0" smtClean="0"/>
              <a:t> </a:t>
            </a:r>
            <a:r>
              <a:rPr lang="ar-IQ" dirty="0" smtClean="0"/>
              <a:t>من </a:t>
            </a:r>
            <a:r>
              <a:rPr lang="ar-IQ" dirty="0"/>
              <a:t>الفقدان </a:t>
            </a:r>
            <a:r>
              <a:rPr lang="ar-IQ" dirty="0" smtClean="0"/>
              <a:t>.</a:t>
            </a:r>
            <a:endParaRPr lang="en-US" dirty="0"/>
          </a:p>
        </p:txBody>
      </p:sp>
    </p:spTree>
    <p:extLst>
      <p:ext uri="{BB962C8B-B14F-4D97-AF65-F5344CB8AC3E}">
        <p14:creationId xmlns:p14="http://schemas.microsoft.com/office/powerpoint/2010/main" val="1296894594"/>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188640"/>
            <a:ext cx="8496944" cy="6408712"/>
          </a:xfrm>
        </p:spPr>
        <p:txBody>
          <a:bodyPr>
            <a:normAutofit fontScale="85000" lnSpcReduction="20000"/>
          </a:bodyPr>
          <a:lstStyle/>
          <a:p>
            <a:pPr marL="0" indent="0" algn="just">
              <a:buNone/>
            </a:pPr>
            <a:r>
              <a:rPr lang="ar-IQ" dirty="0" smtClean="0"/>
              <a:t>.</a:t>
            </a:r>
            <a:r>
              <a:rPr lang="ar-IQ" u="sng" dirty="0" smtClean="0">
                <a:solidFill>
                  <a:srgbClr val="FF0000"/>
                </a:solidFill>
              </a:rPr>
              <a:t>4- </a:t>
            </a:r>
            <a:r>
              <a:rPr lang="ar-IQ" u="sng" dirty="0">
                <a:solidFill>
                  <a:srgbClr val="FF0000"/>
                </a:solidFill>
              </a:rPr>
              <a:t>التقليل من حركة </a:t>
            </a:r>
            <a:r>
              <a:rPr lang="ar-IQ" u="sng" dirty="0" smtClean="0">
                <a:solidFill>
                  <a:srgbClr val="FF0000"/>
                </a:solidFill>
              </a:rPr>
              <a:t>التربة :- </a:t>
            </a:r>
          </a:p>
          <a:p>
            <a:pPr marL="0" indent="0" algn="just">
              <a:buNone/>
            </a:pPr>
            <a:r>
              <a:rPr lang="ar-IQ" dirty="0" smtClean="0"/>
              <a:t>كما </a:t>
            </a:r>
            <a:r>
              <a:rPr lang="ar-IQ" dirty="0"/>
              <a:t>أشرنا قبل قليل وعند مناقشة مشاكل الترب الصحراوية بينا ان كثير من الترب الصحراوية وبسبب الظروف المناخية والنباتية السائدة فيها فان كثير من هذه الترب تعاني من مشكلة التعرية الريحية وعدم ثبات دقائق تربتها السطحية، الأمر الذي يتطلب معالجة ذلك </a:t>
            </a:r>
            <a:r>
              <a:rPr lang="ar-IQ" dirty="0" smtClean="0"/>
              <a:t>باستخدام أساليب </a:t>
            </a:r>
            <a:r>
              <a:rPr lang="ar-IQ" dirty="0"/>
              <a:t>الصيانة المعروفة والتي </a:t>
            </a:r>
            <a:r>
              <a:rPr lang="ar-IQ" dirty="0" smtClean="0"/>
              <a:t>أهمها:-</a:t>
            </a:r>
          </a:p>
          <a:p>
            <a:pPr marL="0" indent="0" algn="just">
              <a:buNone/>
            </a:pPr>
            <a:r>
              <a:rPr lang="ar-IQ" u="sng" dirty="0" smtClean="0">
                <a:solidFill>
                  <a:srgbClr val="FF0000"/>
                </a:solidFill>
              </a:rPr>
              <a:t>أ-استخدام </a:t>
            </a:r>
            <a:r>
              <a:rPr lang="ar-IQ" u="sng" dirty="0" err="1">
                <a:solidFill>
                  <a:srgbClr val="FF0000"/>
                </a:solidFill>
              </a:rPr>
              <a:t>مصدات</a:t>
            </a:r>
            <a:r>
              <a:rPr lang="ar-IQ" u="sng" dirty="0">
                <a:solidFill>
                  <a:srgbClr val="FF0000"/>
                </a:solidFill>
              </a:rPr>
              <a:t> الرياح، </a:t>
            </a:r>
            <a:r>
              <a:rPr lang="ar-IQ" dirty="0"/>
              <a:t>ويراعي عند </a:t>
            </a:r>
            <a:r>
              <a:rPr lang="ar-IQ" dirty="0" smtClean="0"/>
              <a:t>اختيار </a:t>
            </a:r>
            <a:r>
              <a:rPr lang="ar-IQ" dirty="0"/>
              <a:t>الاشجار </a:t>
            </a:r>
            <a:r>
              <a:rPr lang="ar-IQ" dirty="0" err="1" smtClean="0"/>
              <a:t>كمصدات</a:t>
            </a:r>
            <a:r>
              <a:rPr lang="ar-IQ" dirty="0" smtClean="0"/>
              <a:t> رياح </a:t>
            </a:r>
            <a:r>
              <a:rPr lang="ar-IQ" dirty="0"/>
              <a:t>الشروط التالية </a:t>
            </a:r>
            <a:r>
              <a:rPr lang="ar-IQ" dirty="0" smtClean="0"/>
              <a:t>:</a:t>
            </a:r>
          </a:p>
          <a:p>
            <a:pPr marL="0" indent="0" algn="just">
              <a:buNone/>
            </a:pPr>
            <a:r>
              <a:rPr lang="ar-IQ" dirty="0" smtClean="0"/>
              <a:t>1- </a:t>
            </a:r>
            <a:r>
              <a:rPr lang="ar-IQ" dirty="0"/>
              <a:t>سهولة زراعة واكثار هذه الاشجار</a:t>
            </a:r>
            <a:r>
              <a:rPr lang="ar-IQ" dirty="0" smtClean="0"/>
              <a:t>.</a:t>
            </a:r>
          </a:p>
          <a:p>
            <a:pPr marL="0" indent="0" algn="just">
              <a:buNone/>
            </a:pPr>
            <a:r>
              <a:rPr lang="ar-IQ" dirty="0" smtClean="0"/>
              <a:t>2-سرعة </a:t>
            </a:r>
            <a:r>
              <a:rPr lang="ar-IQ" dirty="0"/>
              <a:t>النمو لتصل الاشجار </a:t>
            </a:r>
            <a:r>
              <a:rPr lang="ar-IQ" dirty="0" smtClean="0"/>
              <a:t>لارتفاع </a:t>
            </a:r>
            <a:r>
              <a:rPr lang="ar-IQ" dirty="0"/>
              <a:t>كبير في فترة قصيرة</a:t>
            </a:r>
            <a:r>
              <a:rPr lang="ar-IQ" dirty="0" smtClean="0"/>
              <a:t>.</a:t>
            </a:r>
          </a:p>
          <a:p>
            <a:pPr marL="0" indent="0" algn="just">
              <a:buNone/>
            </a:pPr>
            <a:r>
              <a:rPr lang="ar-IQ" dirty="0" smtClean="0"/>
              <a:t>3-ان </a:t>
            </a:r>
            <a:r>
              <a:rPr lang="ar-IQ" dirty="0"/>
              <a:t>تكون دائمة الخضرة</a:t>
            </a:r>
            <a:r>
              <a:rPr lang="ar-IQ" dirty="0" smtClean="0"/>
              <a:t>.</a:t>
            </a:r>
          </a:p>
          <a:p>
            <a:pPr marL="0" indent="0" algn="just">
              <a:buNone/>
            </a:pPr>
            <a:r>
              <a:rPr lang="ar-IQ" dirty="0" smtClean="0"/>
              <a:t>4- </a:t>
            </a:r>
            <a:r>
              <a:rPr lang="ar-IQ" dirty="0"/>
              <a:t>صغر حجم الاوراق وانتظام شكل الشجرة</a:t>
            </a:r>
            <a:r>
              <a:rPr lang="ar-IQ" dirty="0" smtClean="0"/>
              <a:t>.</a:t>
            </a:r>
          </a:p>
          <a:p>
            <a:pPr marL="0" indent="0" algn="just">
              <a:buNone/>
            </a:pPr>
            <a:r>
              <a:rPr lang="ar-IQ" dirty="0" smtClean="0"/>
              <a:t>5- ملائمة </a:t>
            </a:r>
            <a:r>
              <a:rPr lang="ar-IQ" dirty="0"/>
              <a:t>للنمو في الظروف </a:t>
            </a:r>
            <a:r>
              <a:rPr lang="ar-IQ" dirty="0" smtClean="0"/>
              <a:t>الصحراوية.</a:t>
            </a:r>
          </a:p>
          <a:p>
            <a:pPr marL="0" indent="0" algn="just">
              <a:buNone/>
            </a:pPr>
            <a:r>
              <a:rPr lang="ar-IQ" dirty="0" smtClean="0"/>
              <a:t>6- </a:t>
            </a:r>
            <a:r>
              <a:rPr lang="ar-IQ" dirty="0"/>
              <a:t>أن تكون ذات مجموعة جذرية عميقة وقوية وأفضل الأشجار </a:t>
            </a:r>
            <a:r>
              <a:rPr lang="ar-IQ" dirty="0" smtClean="0"/>
              <a:t>التي تنطبق </a:t>
            </a:r>
            <a:r>
              <a:rPr lang="ar-IQ" dirty="0"/>
              <a:t>عليها هذه المواصفات هي </a:t>
            </a:r>
            <a:r>
              <a:rPr lang="ar-IQ" dirty="0" err="1"/>
              <a:t>الكازورينا</a:t>
            </a:r>
            <a:r>
              <a:rPr lang="ar-IQ" dirty="0"/>
              <a:t> </a:t>
            </a:r>
            <a:r>
              <a:rPr lang="ar-IQ" dirty="0" err="1"/>
              <a:t>واليوكالبتوس</a:t>
            </a:r>
            <a:r>
              <a:rPr lang="ar-IQ" dirty="0"/>
              <a:t>، </a:t>
            </a:r>
            <a:r>
              <a:rPr lang="ar-IQ" dirty="0" smtClean="0"/>
              <a:t>كذلك يفضل </a:t>
            </a:r>
            <a:r>
              <a:rPr lang="ar-IQ" dirty="0"/>
              <a:t>زراعة </a:t>
            </a:r>
            <a:r>
              <a:rPr lang="ar-IQ" dirty="0" err="1"/>
              <a:t>السيسبان</a:t>
            </a:r>
            <a:r>
              <a:rPr lang="ar-IQ" dirty="0"/>
              <a:t> و الخروع كمصد مؤقت في السنوات </a:t>
            </a:r>
            <a:r>
              <a:rPr lang="ar-IQ" dirty="0" err="1"/>
              <a:t>الاولىمن</a:t>
            </a:r>
            <a:r>
              <a:rPr lang="ar-IQ" dirty="0"/>
              <a:t> انشاء مشروع الاستصلاح . </a:t>
            </a:r>
          </a:p>
          <a:p>
            <a:pPr marL="0" indent="0" algn="just">
              <a:buNone/>
            </a:pPr>
            <a:endParaRPr lang="en-US" dirty="0"/>
          </a:p>
        </p:txBody>
      </p:sp>
    </p:spTree>
    <p:extLst>
      <p:ext uri="{BB962C8B-B14F-4D97-AF65-F5344CB8AC3E}">
        <p14:creationId xmlns:p14="http://schemas.microsoft.com/office/powerpoint/2010/main" val="770101334"/>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260648"/>
            <a:ext cx="8496944" cy="6336704"/>
          </a:xfrm>
        </p:spPr>
        <p:txBody>
          <a:bodyPr>
            <a:normAutofit/>
          </a:bodyPr>
          <a:lstStyle/>
          <a:p>
            <a:pPr marL="0" indent="0" algn="just">
              <a:buNone/>
            </a:pPr>
            <a:r>
              <a:rPr lang="ar-IQ" dirty="0" smtClean="0">
                <a:solidFill>
                  <a:srgbClr val="FF0000"/>
                </a:solidFill>
              </a:rPr>
              <a:t>ويفضل </a:t>
            </a:r>
            <a:r>
              <a:rPr lang="ar-IQ" dirty="0">
                <a:solidFill>
                  <a:srgbClr val="FF0000"/>
                </a:solidFill>
              </a:rPr>
              <a:t>تنفيذ زراعة </a:t>
            </a:r>
            <a:r>
              <a:rPr lang="ar-IQ" dirty="0" err="1">
                <a:solidFill>
                  <a:srgbClr val="FF0000"/>
                </a:solidFill>
              </a:rPr>
              <a:t>المصدات</a:t>
            </a:r>
            <a:r>
              <a:rPr lang="ar-IQ" dirty="0">
                <a:solidFill>
                  <a:srgbClr val="FF0000"/>
                </a:solidFill>
              </a:rPr>
              <a:t> متبادلة في بالشكل التالي </a:t>
            </a:r>
            <a:r>
              <a:rPr lang="ar-IQ" dirty="0" smtClean="0">
                <a:solidFill>
                  <a:srgbClr val="FF0000"/>
                </a:solidFill>
              </a:rPr>
              <a:t> </a:t>
            </a:r>
            <a:r>
              <a:rPr lang="ar-IQ" dirty="0"/>
              <a:t>: زراعة الأشجار في ثلاثة صفوف متقاربة ومتبادلة المحيط الخارجي للمشروع من جميع الجهات مع التركيز على الجهات التي تهب فيها الرياح، كما يفضل ان تزرع الأشجار </a:t>
            </a:r>
            <a:r>
              <a:rPr lang="ar-IQ" dirty="0" smtClean="0"/>
              <a:t>على بعد </a:t>
            </a:r>
            <a:r>
              <a:rPr lang="ar-IQ" dirty="0"/>
              <a:t>مترين عن بعضها وبطريقة تبادلية</a:t>
            </a:r>
            <a:r>
              <a:rPr lang="ar-IQ" dirty="0" smtClean="0"/>
              <a:t>.</a:t>
            </a:r>
          </a:p>
          <a:p>
            <a:pPr marL="0" indent="0" algn="just">
              <a:buNone/>
            </a:pPr>
            <a:r>
              <a:rPr lang="ar-IQ" dirty="0" smtClean="0"/>
              <a:t> </a:t>
            </a:r>
            <a:r>
              <a:rPr lang="ar-IQ" u="sng" dirty="0">
                <a:solidFill>
                  <a:srgbClr val="FF0000"/>
                </a:solidFill>
              </a:rPr>
              <a:t>ب - تثبيت المناطق المجاورة والمحيطة بالمشروع </a:t>
            </a:r>
            <a:r>
              <a:rPr lang="ar-IQ" dirty="0"/>
              <a:t>وخاصة الكثبان الرملية بزراعة بعض الشجيرات المقاومة للعطش في صفوف متعامدة على اتجاه الريح، كما يمكن تثبيت سطح التربة و الكثبان الرملية بواسطة رش مواد غروية مثل </a:t>
            </a:r>
            <a:r>
              <a:rPr lang="ar-IQ" dirty="0" err="1"/>
              <a:t>البيتومين</a:t>
            </a:r>
            <a:r>
              <a:rPr lang="ar-IQ" dirty="0"/>
              <a:t> وغيرها من المنتجات </a:t>
            </a:r>
            <a:r>
              <a:rPr lang="ar-IQ" dirty="0" err="1"/>
              <a:t>النفظية</a:t>
            </a:r>
            <a:r>
              <a:rPr lang="ar-IQ" dirty="0"/>
              <a:t>. </a:t>
            </a:r>
            <a:endParaRPr lang="en-US" dirty="0"/>
          </a:p>
        </p:txBody>
      </p:sp>
    </p:spTree>
    <p:extLst>
      <p:ext uri="{BB962C8B-B14F-4D97-AF65-F5344CB8AC3E}">
        <p14:creationId xmlns:p14="http://schemas.microsoft.com/office/powerpoint/2010/main" val="3231002196"/>
      </p:ext>
    </p:extLst>
  </p:cSld>
  <p:clrMapOvr>
    <a:masterClrMapping/>
  </p:clrMapOvr>
  <mc:AlternateContent xmlns:mc="http://schemas.openxmlformats.org/markup-compatibility/2006" xmlns:p14="http://schemas.microsoft.com/office/powerpoint/2010/main">
    <mc:Choice Requires="p14">
      <p:transition spd="slow" p14:dur="1600">
        <p14:conveyor dir="r"/>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83768" y="2276872"/>
            <a:ext cx="3956647" cy="1767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10816524"/>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0"/>
            <a:ext cx="8229600" cy="908720"/>
          </a:xfrm>
        </p:spPr>
        <p:txBody>
          <a:bodyPr/>
          <a:lstStyle/>
          <a:p>
            <a:r>
              <a:rPr lang="ar-IQ" b="1" u="sng" dirty="0">
                <a:solidFill>
                  <a:srgbClr val="FF0000"/>
                </a:solidFill>
              </a:rPr>
              <a:t>الظروف السائدة في الصحارى </a:t>
            </a:r>
            <a:endParaRPr lang="en-US" b="1" u="sng" dirty="0">
              <a:solidFill>
                <a:srgbClr val="FF0000"/>
              </a:solidFill>
            </a:endParaRPr>
          </a:p>
        </p:txBody>
      </p:sp>
      <p:sp>
        <p:nvSpPr>
          <p:cNvPr id="3" name="عنصر نائب للمحتوى 2"/>
          <p:cNvSpPr>
            <a:spLocks noGrp="1"/>
          </p:cNvSpPr>
          <p:nvPr>
            <p:ph idx="1"/>
          </p:nvPr>
        </p:nvSpPr>
        <p:spPr>
          <a:xfrm>
            <a:off x="0" y="908720"/>
            <a:ext cx="9144000" cy="5832648"/>
          </a:xfrm>
        </p:spPr>
        <p:txBody>
          <a:bodyPr>
            <a:normAutofit fontScale="92500" lnSpcReduction="20000"/>
          </a:bodyPr>
          <a:lstStyle/>
          <a:p>
            <a:pPr marL="0" indent="0" algn="just">
              <a:buNone/>
            </a:pPr>
            <a:r>
              <a:rPr lang="ar-IQ" dirty="0" smtClean="0"/>
              <a:t>تعاني </a:t>
            </a:r>
            <a:r>
              <a:rPr lang="ar-IQ" dirty="0"/>
              <a:t>البيئة الصحراوية من عدد من الظروف والعوامل ذات </a:t>
            </a:r>
            <a:r>
              <a:rPr lang="ar-IQ" dirty="0" smtClean="0"/>
              <a:t>العلاقة </a:t>
            </a:r>
            <a:r>
              <a:rPr lang="ar-IQ" dirty="0"/>
              <a:t>بنمو النبات </a:t>
            </a:r>
            <a:r>
              <a:rPr lang="ar-IQ" dirty="0" smtClean="0"/>
              <a:t>وهي:-</a:t>
            </a:r>
          </a:p>
          <a:p>
            <a:pPr marL="0" indent="0" algn="just">
              <a:buNone/>
            </a:pPr>
            <a:r>
              <a:rPr lang="ar-IQ" dirty="0" smtClean="0"/>
              <a:t>1- </a:t>
            </a:r>
            <a:r>
              <a:rPr lang="ar-IQ" dirty="0"/>
              <a:t>المناخ بشكل عام حار </a:t>
            </a:r>
            <a:r>
              <a:rPr lang="ar-IQ" dirty="0" smtClean="0"/>
              <a:t>وجاف.</a:t>
            </a:r>
          </a:p>
          <a:p>
            <a:pPr marL="0" indent="0" algn="just">
              <a:buNone/>
            </a:pPr>
            <a:r>
              <a:rPr lang="ar-IQ" dirty="0" smtClean="0"/>
              <a:t>2- </a:t>
            </a:r>
            <a:r>
              <a:rPr lang="ar-IQ" dirty="0"/>
              <a:t>الامطار الساقطة قليلة جداً، وفي معظم الأحيان تكون أقل من ١٠٠ </a:t>
            </a:r>
            <a:r>
              <a:rPr lang="ar-IQ" dirty="0" smtClean="0"/>
              <a:t>ملم سنوياً.</a:t>
            </a:r>
          </a:p>
          <a:p>
            <a:pPr marL="0" indent="0" algn="just">
              <a:buNone/>
            </a:pPr>
            <a:r>
              <a:rPr lang="ar-IQ" dirty="0" smtClean="0"/>
              <a:t>3- معدل </a:t>
            </a:r>
            <a:r>
              <a:rPr lang="ar-IQ" dirty="0"/>
              <a:t>درجات الحرارة عالي جداً، والتذبذب في درجات الحرارة </a:t>
            </a:r>
            <a:r>
              <a:rPr lang="ar-IQ" dirty="0" smtClean="0"/>
              <a:t>بين النهار </a:t>
            </a:r>
            <a:r>
              <a:rPr lang="ar-IQ" dirty="0"/>
              <a:t>والليل كبير جداً ويمكن ان يبلغ هذا التذبذب </a:t>
            </a:r>
            <a:r>
              <a:rPr lang="ar-IQ" dirty="0" smtClean="0"/>
              <a:t>٤٠م.</a:t>
            </a:r>
          </a:p>
          <a:p>
            <a:pPr marL="0" indent="0" algn="just">
              <a:buNone/>
            </a:pPr>
            <a:r>
              <a:rPr lang="ar-IQ" dirty="0" smtClean="0"/>
              <a:t>4-  </a:t>
            </a:r>
            <a:r>
              <a:rPr lang="ar-IQ" dirty="0"/>
              <a:t>الرطوبة النسبية واطئة ولا تتجاوز </a:t>
            </a:r>
            <a:r>
              <a:rPr lang="ar-IQ" dirty="0" smtClean="0"/>
              <a:t>٣٠</a:t>
            </a:r>
            <a:r>
              <a:rPr lang="ar-IQ" dirty="0"/>
              <a:t>٪ في معظم الصحاري</a:t>
            </a:r>
            <a:r>
              <a:rPr lang="ar-IQ" dirty="0" smtClean="0"/>
              <a:t>.</a:t>
            </a:r>
          </a:p>
          <a:p>
            <a:pPr marL="0" indent="0" algn="just">
              <a:buNone/>
            </a:pPr>
            <a:r>
              <a:rPr lang="ar-IQ" dirty="0" smtClean="0"/>
              <a:t>5- </a:t>
            </a:r>
            <a:r>
              <a:rPr lang="ar-IQ" dirty="0"/>
              <a:t>سرعة الريح عالية، ويمكن ان يصل معدلها ٢٠ كم / ساعة وتتعرض الأراضي الصحراوية الى عواصف ترابية شديدة عديدة خلال السنة</a:t>
            </a:r>
            <a:r>
              <a:rPr lang="ar-IQ" dirty="0" smtClean="0"/>
              <a:t>.</a:t>
            </a:r>
          </a:p>
          <a:p>
            <a:pPr marL="0" indent="0" algn="just">
              <a:buNone/>
            </a:pPr>
            <a:r>
              <a:rPr lang="ar-IQ" dirty="0" smtClean="0"/>
              <a:t> 6- </a:t>
            </a:r>
            <a:r>
              <a:rPr lang="ar-IQ" dirty="0"/>
              <a:t>الغطاء النباتي في الأراضي الصحراوية نادر الوجود، وتشغل الشجيرات المقاومة للجفاف الجزء الاكبر من هذا الغطاء، ويتغير شكل الغطاء الذاتي من شجيرات الى حشائش صحراوية عند </a:t>
            </a:r>
            <a:r>
              <a:rPr lang="ar-IQ" dirty="0" smtClean="0"/>
              <a:t>زيادة الرطوبة</a:t>
            </a:r>
            <a:r>
              <a:rPr lang="ar-IQ" dirty="0"/>
              <a:t>.</a:t>
            </a:r>
            <a:endParaRPr lang="en-US" dirty="0"/>
          </a:p>
        </p:txBody>
      </p:sp>
    </p:spTree>
    <p:extLst>
      <p:ext uri="{BB962C8B-B14F-4D97-AF65-F5344CB8AC3E}">
        <p14:creationId xmlns:p14="http://schemas.microsoft.com/office/powerpoint/2010/main" val="3931985849"/>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0"/>
            <a:ext cx="8229600" cy="1143000"/>
          </a:xfrm>
        </p:spPr>
        <p:txBody>
          <a:bodyPr/>
          <a:lstStyle/>
          <a:p>
            <a:r>
              <a:rPr lang="ar-IQ" b="1" u="sng" dirty="0">
                <a:solidFill>
                  <a:srgbClr val="FF0000"/>
                </a:solidFill>
              </a:rPr>
              <a:t>طبيعة وخصائص الترب الصحراوية</a:t>
            </a:r>
            <a:endParaRPr lang="en-US" b="1" u="sng" dirty="0">
              <a:solidFill>
                <a:srgbClr val="FF0000"/>
              </a:solidFill>
            </a:endParaRPr>
          </a:p>
        </p:txBody>
      </p:sp>
      <p:sp>
        <p:nvSpPr>
          <p:cNvPr id="3" name="عنصر نائب للمحتوى 2"/>
          <p:cNvSpPr>
            <a:spLocks noGrp="1"/>
          </p:cNvSpPr>
          <p:nvPr>
            <p:ph idx="1"/>
          </p:nvPr>
        </p:nvSpPr>
        <p:spPr>
          <a:xfrm>
            <a:off x="107504" y="1052736"/>
            <a:ext cx="8856984" cy="5616624"/>
          </a:xfrm>
        </p:spPr>
        <p:txBody>
          <a:bodyPr>
            <a:normAutofit fontScale="92500"/>
          </a:bodyPr>
          <a:lstStyle/>
          <a:p>
            <a:pPr marL="0" indent="0" algn="just">
              <a:buNone/>
            </a:pPr>
            <a:r>
              <a:rPr lang="ar-IQ" dirty="0"/>
              <a:t>نتيجة للظروف السائدة في الاراضي الصحراوية، فأن ترب هذه المناطق والتي تنتمي الى رتبة </a:t>
            </a:r>
            <a:r>
              <a:rPr lang="ar-IQ" dirty="0" err="1" smtClean="0"/>
              <a:t>الأريدوسول</a:t>
            </a:r>
            <a:r>
              <a:rPr lang="en-US" dirty="0" err="1" smtClean="0"/>
              <a:t>Aridosol</a:t>
            </a:r>
            <a:r>
              <a:rPr lang="en-US" dirty="0"/>
              <a:t>) </a:t>
            </a:r>
            <a:r>
              <a:rPr lang="ar-IQ" dirty="0" smtClean="0"/>
              <a:t>) تتميز بخصائص </a:t>
            </a:r>
            <a:r>
              <a:rPr lang="ar-IQ" dirty="0"/>
              <a:t>وصفات معينة أهمها</a:t>
            </a:r>
            <a:r>
              <a:rPr lang="ar-IQ" dirty="0" smtClean="0"/>
              <a:t>:</a:t>
            </a:r>
          </a:p>
          <a:p>
            <a:pPr marL="0" indent="0" algn="just">
              <a:buNone/>
            </a:pPr>
            <a:r>
              <a:rPr lang="ar-IQ" dirty="0" smtClean="0"/>
              <a:t>1- </a:t>
            </a:r>
            <a:r>
              <a:rPr lang="ar-IQ" dirty="0"/>
              <a:t>بسبب المناخ القاحل السائد في هذه الأراضي فأن التجوية الفيزيائية تعتبر التجوية السائدة فيها بينما دور التجوية الكيميائية </a:t>
            </a:r>
            <a:r>
              <a:rPr lang="ar-IQ" dirty="0" smtClean="0"/>
              <a:t>والحيوية ضئيل </a:t>
            </a:r>
            <a:r>
              <a:rPr lang="ar-IQ" dirty="0"/>
              <a:t>جداً</a:t>
            </a:r>
            <a:r>
              <a:rPr lang="ar-IQ" dirty="0" smtClean="0"/>
              <a:t>.</a:t>
            </a:r>
          </a:p>
          <a:p>
            <a:pPr marL="0" indent="0" algn="just">
              <a:buNone/>
            </a:pPr>
            <a:r>
              <a:rPr lang="ar-IQ" dirty="0" smtClean="0"/>
              <a:t> 2- </a:t>
            </a:r>
            <a:r>
              <a:rPr lang="ar-IQ" dirty="0"/>
              <a:t>لم تلاحظ ترب متطورة بشكل واضح ولم تميز أفاق واضحة في </a:t>
            </a:r>
            <a:r>
              <a:rPr lang="ar-IQ" dirty="0" smtClean="0"/>
              <a:t>مقــد التربة </a:t>
            </a:r>
            <a:r>
              <a:rPr lang="ar-IQ" dirty="0"/>
              <a:t>في معظم الأراضي الصحراوية</a:t>
            </a:r>
            <a:r>
              <a:rPr lang="ar-IQ" dirty="0" smtClean="0"/>
              <a:t>.</a:t>
            </a:r>
          </a:p>
          <a:p>
            <a:pPr marL="0" indent="0" algn="just">
              <a:buNone/>
            </a:pPr>
            <a:r>
              <a:rPr lang="ar-IQ" dirty="0" smtClean="0"/>
              <a:t>3- تلعب </a:t>
            </a:r>
            <a:r>
              <a:rPr lang="ar-IQ" dirty="0"/>
              <a:t>الرياح دوراً أساسياً في تطور التربة الصحراوية حيث تقوم الرياح بتجوية دقائق التربة الناعمة الذي يؤدي الى تكوين </a:t>
            </a:r>
            <a:r>
              <a:rPr lang="ar-IQ" dirty="0" smtClean="0"/>
              <a:t>طبقة حصوية </a:t>
            </a:r>
            <a:r>
              <a:rPr lang="ar-IQ" dirty="0"/>
              <a:t>مكدسة أو تطور ما يسمى بالرصيف الصحراوي </a:t>
            </a:r>
            <a:r>
              <a:rPr lang="en-US" dirty="0" smtClean="0">
                <a:solidFill>
                  <a:srgbClr val="FF0000"/>
                </a:solidFill>
              </a:rPr>
              <a:t>desert  Pavement</a:t>
            </a:r>
            <a:endParaRPr lang="en-US" dirty="0">
              <a:solidFill>
                <a:srgbClr val="FF0000"/>
              </a:solidFill>
            </a:endParaRPr>
          </a:p>
        </p:txBody>
      </p:sp>
    </p:spTree>
    <p:extLst>
      <p:ext uri="{BB962C8B-B14F-4D97-AF65-F5344CB8AC3E}">
        <p14:creationId xmlns:p14="http://schemas.microsoft.com/office/powerpoint/2010/main" val="2549862412"/>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332656"/>
            <a:ext cx="8568952" cy="6192688"/>
          </a:xfrm>
        </p:spPr>
        <p:txBody>
          <a:bodyPr>
            <a:normAutofit/>
          </a:bodyPr>
          <a:lstStyle/>
          <a:p>
            <a:pPr marL="0" indent="0" algn="just">
              <a:buNone/>
            </a:pPr>
            <a:r>
              <a:rPr lang="ar-IQ" dirty="0" smtClean="0"/>
              <a:t> 4- أحدى </a:t>
            </a:r>
            <a:r>
              <a:rPr lang="ar-IQ" dirty="0"/>
              <a:t>المميزات الواضحة في معظم الترب الصحراوية هي </a:t>
            </a:r>
            <a:r>
              <a:rPr lang="ar-IQ" dirty="0">
                <a:solidFill>
                  <a:srgbClr val="FF0000"/>
                </a:solidFill>
              </a:rPr>
              <a:t>وجود </a:t>
            </a:r>
            <a:r>
              <a:rPr lang="ar-IQ" dirty="0" smtClean="0">
                <a:solidFill>
                  <a:srgbClr val="FF0000"/>
                </a:solidFill>
              </a:rPr>
              <a:t>طبقة تحت السطح </a:t>
            </a:r>
            <a:r>
              <a:rPr lang="ar-IQ" dirty="0">
                <a:solidFill>
                  <a:srgbClr val="FF0000"/>
                </a:solidFill>
              </a:rPr>
              <a:t>تترسب فيها كاربونات الكالسيوم </a:t>
            </a:r>
            <a:r>
              <a:rPr lang="ar-IQ" dirty="0"/>
              <a:t>مكونة </a:t>
            </a:r>
            <a:r>
              <a:rPr lang="ar-IQ" dirty="0" smtClean="0"/>
              <a:t>في بعض الأحيان </a:t>
            </a:r>
            <a:r>
              <a:rPr lang="ar-IQ" dirty="0"/>
              <a:t>أفقاً </a:t>
            </a:r>
            <a:r>
              <a:rPr lang="ar-IQ" dirty="0" smtClean="0"/>
              <a:t>كلسياً </a:t>
            </a:r>
            <a:r>
              <a:rPr lang="ar-IQ" dirty="0"/>
              <a:t>أو مكونة من أفق طيني على عمق معين من </a:t>
            </a:r>
            <a:r>
              <a:rPr lang="ar-IQ" dirty="0" smtClean="0"/>
              <a:t>سطح</a:t>
            </a:r>
            <a:r>
              <a:rPr lang="en-US" dirty="0" smtClean="0"/>
              <a:t> </a:t>
            </a:r>
            <a:r>
              <a:rPr lang="ar-IQ" dirty="0" smtClean="0"/>
              <a:t>التربة .</a:t>
            </a:r>
          </a:p>
          <a:p>
            <a:pPr marL="0" indent="0" algn="just">
              <a:buNone/>
            </a:pPr>
            <a:r>
              <a:rPr lang="ar-IQ" dirty="0"/>
              <a:t>5</a:t>
            </a:r>
            <a:r>
              <a:rPr lang="ar-IQ" dirty="0" smtClean="0"/>
              <a:t> </a:t>
            </a:r>
            <a:r>
              <a:rPr lang="ar-IQ" dirty="0"/>
              <a:t>- نسبة المادة العضوية واطئة جداً في معظم الترب </a:t>
            </a:r>
            <a:r>
              <a:rPr lang="ar-IQ" dirty="0" smtClean="0"/>
              <a:t>الصحراوية. 6- </a:t>
            </a:r>
            <a:r>
              <a:rPr lang="ar-IQ" dirty="0"/>
              <a:t>تتصف الترب الصحراوية بأنها فقيرة بمعظم العناصر </a:t>
            </a:r>
            <a:r>
              <a:rPr lang="ar-IQ" dirty="0" smtClean="0"/>
              <a:t>الغذائية </a:t>
            </a:r>
            <a:r>
              <a:rPr lang="ar-IQ" dirty="0"/>
              <a:t>الرئيسية </a:t>
            </a:r>
            <a:r>
              <a:rPr lang="ar-IQ" dirty="0" smtClean="0"/>
              <a:t>والصغرى، </a:t>
            </a:r>
            <a:r>
              <a:rPr lang="ar-IQ" dirty="0"/>
              <a:t>ومستوى معظم العناصر الغذائية دون الحرج </a:t>
            </a:r>
            <a:r>
              <a:rPr lang="ar-IQ" dirty="0" smtClean="0"/>
              <a:t>كما ان </a:t>
            </a:r>
            <a:r>
              <a:rPr lang="ar-IQ" dirty="0"/>
              <a:t>قابليتها على حفظ العناصر الغذائية قليلة وذلك بسبب </a:t>
            </a:r>
            <a:r>
              <a:rPr lang="ar-IQ" dirty="0" smtClean="0"/>
              <a:t>السعة</a:t>
            </a:r>
            <a:r>
              <a:rPr lang="en-US" dirty="0" smtClean="0"/>
              <a:t> </a:t>
            </a:r>
            <a:r>
              <a:rPr lang="ar-IQ" dirty="0" smtClean="0"/>
              <a:t>التبادلية </a:t>
            </a:r>
            <a:r>
              <a:rPr lang="ar-IQ" dirty="0"/>
              <a:t>الكاتيونية الواطئة </a:t>
            </a:r>
            <a:r>
              <a:rPr lang="ar-IQ" dirty="0" smtClean="0"/>
              <a:t>فيها.</a:t>
            </a:r>
          </a:p>
          <a:p>
            <a:pPr marL="0" indent="0" algn="just">
              <a:buNone/>
            </a:pPr>
            <a:r>
              <a:rPr lang="ar-IQ" dirty="0" smtClean="0"/>
              <a:t>7- </a:t>
            </a:r>
            <a:r>
              <a:rPr lang="ar-IQ" dirty="0"/>
              <a:t>الماء الأرضي ( الجوفي ) في معظم الترب الصحراوية يكون </a:t>
            </a:r>
            <a:r>
              <a:rPr lang="ar-IQ" dirty="0" smtClean="0"/>
              <a:t>عميقاً </a:t>
            </a:r>
            <a:r>
              <a:rPr lang="ar-IQ" dirty="0"/>
              <a:t>جداً ونادراً ما يخضع للصعود خلال مسامات التربة بواسطة </a:t>
            </a:r>
            <a:r>
              <a:rPr lang="ar-IQ" dirty="0" smtClean="0"/>
              <a:t>الخاصية</a:t>
            </a:r>
            <a:r>
              <a:rPr lang="en-US" dirty="0" smtClean="0"/>
              <a:t> </a:t>
            </a:r>
            <a:r>
              <a:rPr lang="ar-IQ" dirty="0" smtClean="0"/>
              <a:t>الشعرية </a:t>
            </a:r>
            <a:r>
              <a:rPr lang="ar-IQ" dirty="0"/>
              <a:t>. </a:t>
            </a:r>
            <a:endParaRPr lang="en-US" dirty="0"/>
          </a:p>
        </p:txBody>
      </p:sp>
    </p:spTree>
    <p:extLst>
      <p:ext uri="{BB962C8B-B14F-4D97-AF65-F5344CB8AC3E}">
        <p14:creationId xmlns:p14="http://schemas.microsoft.com/office/powerpoint/2010/main" val="1377767515"/>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332656"/>
            <a:ext cx="8712968" cy="6120680"/>
          </a:xfrm>
        </p:spPr>
        <p:txBody>
          <a:bodyPr/>
          <a:lstStyle/>
          <a:p>
            <a:pPr marL="0" indent="0" algn="just">
              <a:buNone/>
            </a:pPr>
            <a:r>
              <a:rPr lang="ar-IQ" dirty="0"/>
              <a:t> </a:t>
            </a:r>
            <a:r>
              <a:rPr lang="ar-IQ" dirty="0" smtClean="0"/>
              <a:t>8- تضم </a:t>
            </a:r>
            <a:r>
              <a:rPr lang="ar-IQ" dirty="0"/>
              <a:t>الأراضي الصحراوية مجاميع متنوعة من الترب تختلف باختلاف المناطق فيمكن ان تضم ترب رملية أو كلسية أو كلسية - </a:t>
            </a:r>
            <a:r>
              <a:rPr lang="ar-IQ" dirty="0" err="1"/>
              <a:t>جبسية</a:t>
            </a:r>
            <a:r>
              <a:rPr lang="ar-IQ" dirty="0"/>
              <a:t> </a:t>
            </a:r>
            <a:r>
              <a:rPr lang="ar-IQ" dirty="0" smtClean="0"/>
              <a:t>أو ملحياً </a:t>
            </a:r>
            <a:r>
              <a:rPr lang="ar-IQ" dirty="0"/>
              <a:t>أو ترب متداخلة</a:t>
            </a:r>
            <a:r>
              <a:rPr lang="ar-IQ" dirty="0" smtClean="0"/>
              <a:t>.</a:t>
            </a:r>
          </a:p>
          <a:p>
            <a:pPr marL="0" indent="0" algn="just">
              <a:buNone/>
            </a:pPr>
            <a:r>
              <a:rPr lang="ar-IQ" dirty="0" smtClean="0"/>
              <a:t> </a:t>
            </a:r>
            <a:endParaRPr lang="en-US" dirty="0"/>
          </a:p>
        </p:txBody>
      </p:sp>
    </p:spTree>
    <p:extLst>
      <p:ext uri="{BB962C8B-B14F-4D97-AF65-F5344CB8AC3E}">
        <p14:creationId xmlns:p14="http://schemas.microsoft.com/office/powerpoint/2010/main" val="1603367004"/>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0"/>
            <a:ext cx="8229600" cy="1143000"/>
          </a:xfrm>
        </p:spPr>
        <p:txBody>
          <a:bodyPr/>
          <a:lstStyle/>
          <a:p>
            <a:r>
              <a:rPr lang="ar-IQ" u="sng" dirty="0">
                <a:solidFill>
                  <a:srgbClr val="FF0000"/>
                </a:solidFill>
              </a:rPr>
              <a:t>انتشار وتوزيع الترب الصحراوية في العراق</a:t>
            </a:r>
            <a:endParaRPr lang="en-US" u="sng" dirty="0">
              <a:solidFill>
                <a:srgbClr val="FF0000"/>
              </a:solidFill>
            </a:endParaRPr>
          </a:p>
        </p:txBody>
      </p:sp>
      <p:sp>
        <p:nvSpPr>
          <p:cNvPr id="3" name="عنصر نائب للمحتوى 2"/>
          <p:cNvSpPr>
            <a:spLocks noGrp="1"/>
          </p:cNvSpPr>
          <p:nvPr>
            <p:ph idx="1"/>
          </p:nvPr>
        </p:nvSpPr>
        <p:spPr>
          <a:xfrm>
            <a:off x="251520" y="1052736"/>
            <a:ext cx="8640960" cy="5544616"/>
          </a:xfrm>
        </p:spPr>
        <p:txBody>
          <a:bodyPr>
            <a:normAutofit fontScale="92500" lnSpcReduction="10000"/>
          </a:bodyPr>
          <a:lstStyle/>
          <a:p>
            <a:pPr marL="0" indent="0" algn="just">
              <a:buNone/>
            </a:pPr>
            <a:r>
              <a:rPr lang="ar-IQ" dirty="0"/>
              <a:t>كما أشرنا قبل قليل ان الترب الصحراوية تغطى اكثر من نصف </a:t>
            </a:r>
            <a:r>
              <a:rPr lang="ar-IQ" dirty="0" smtClean="0"/>
              <a:t>مساحة </a:t>
            </a:r>
            <a:r>
              <a:rPr lang="ar-IQ" dirty="0"/>
              <a:t>العراق، وقد ميز </a:t>
            </a:r>
            <a:r>
              <a:rPr lang="ar-IQ" dirty="0" err="1"/>
              <a:t>بيورنك</a:t>
            </a:r>
            <a:r>
              <a:rPr lang="ar-IQ" dirty="0"/>
              <a:t> (1960 </a:t>
            </a:r>
            <a:r>
              <a:rPr lang="en-US" dirty="0" err="1" smtClean="0"/>
              <a:t>Buringh</a:t>
            </a:r>
            <a:r>
              <a:rPr lang="en-US" dirty="0" smtClean="0"/>
              <a:t> </a:t>
            </a:r>
            <a:r>
              <a:rPr lang="ar-IQ" dirty="0" smtClean="0"/>
              <a:t>) الترب </a:t>
            </a:r>
            <a:r>
              <a:rPr lang="ar-IQ" dirty="0"/>
              <a:t>الصحراوية </a:t>
            </a:r>
            <a:r>
              <a:rPr lang="ar-IQ" dirty="0" smtClean="0"/>
              <a:t>التالية في </a:t>
            </a:r>
            <a:r>
              <a:rPr lang="ar-IQ" dirty="0"/>
              <a:t>العراق </a:t>
            </a:r>
            <a:r>
              <a:rPr lang="ar-IQ" dirty="0" smtClean="0"/>
              <a:t>.</a:t>
            </a:r>
          </a:p>
          <a:p>
            <a:pPr marL="0" indent="0" algn="just">
              <a:buNone/>
            </a:pPr>
            <a:r>
              <a:rPr lang="ar-IQ" dirty="0" smtClean="0"/>
              <a:t> 1- </a:t>
            </a:r>
            <a:r>
              <a:rPr lang="ar-IQ" u="sng" dirty="0">
                <a:solidFill>
                  <a:srgbClr val="FF0000"/>
                </a:solidFill>
              </a:rPr>
              <a:t>ترب الجزيرة </a:t>
            </a:r>
            <a:r>
              <a:rPr lang="ar-IQ" u="sng" dirty="0" smtClean="0">
                <a:solidFill>
                  <a:srgbClr val="FF0000"/>
                </a:solidFill>
              </a:rPr>
              <a:t>السفلى:- </a:t>
            </a:r>
            <a:r>
              <a:rPr lang="ar-IQ" dirty="0" smtClean="0"/>
              <a:t>تعتبر </a:t>
            </a:r>
            <a:r>
              <a:rPr lang="ar-IQ" dirty="0"/>
              <a:t>صحراء الجزيرة السفلى </a:t>
            </a:r>
            <a:r>
              <a:rPr lang="ar-IQ" dirty="0" smtClean="0"/>
              <a:t>امتداد </a:t>
            </a:r>
            <a:r>
              <a:rPr lang="ar-IQ" dirty="0"/>
              <a:t>للصحراء الشمالية في سورية والجزء الجنوبي من الجزيرة السفلى يعتبر صحراء حقيقية حيث أن </a:t>
            </a:r>
            <a:r>
              <a:rPr lang="ar-IQ" dirty="0" smtClean="0"/>
              <a:t>كمية </a:t>
            </a:r>
            <a:r>
              <a:rPr lang="ar-IQ" dirty="0"/>
              <a:t>الأمطار لا تتعدى (۱۲۵) ملم سنوياً والغطاء النباتي فيها قليل جدا </a:t>
            </a:r>
            <a:r>
              <a:rPr lang="ar-IQ" dirty="0" smtClean="0"/>
              <a:t>او </a:t>
            </a:r>
            <a:r>
              <a:rPr lang="ar-IQ" dirty="0"/>
              <a:t>نادر، إلا أنه يزداد كثافة كلما أتجهنا بالاتجاه الشمالي الشرقي حبيب تلاحظ بعض الشجيرات المتباعدة وكذلك بعض الحشائش القصيرة التي تعتبر مناطق للرعي للجمال والأغنام. وفي أقصى الجزء الشمالي الشرقي نجد بعض المساحات مستغله بالزراعة </a:t>
            </a:r>
            <a:r>
              <a:rPr lang="ar-IQ" dirty="0" err="1"/>
              <a:t>الديميه</a:t>
            </a:r>
            <a:r>
              <a:rPr lang="ar-IQ" dirty="0"/>
              <a:t> بالحنطة والشعير. معظم ترب المنطقة مكونة من كتل </a:t>
            </a:r>
            <a:r>
              <a:rPr lang="ar-IQ" dirty="0" err="1"/>
              <a:t>جبسية</a:t>
            </a:r>
            <a:r>
              <a:rPr lang="ar-IQ" dirty="0"/>
              <a:t> </a:t>
            </a:r>
            <a:r>
              <a:rPr lang="ar-IQ" dirty="0" err="1" smtClean="0"/>
              <a:t>وأنهيدرايت</a:t>
            </a:r>
            <a:r>
              <a:rPr lang="en-US" dirty="0" smtClean="0"/>
              <a:t>anhydrite</a:t>
            </a:r>
            <a:r>
              <a:rPr lang="en-US" dirty="0"/>
              <a:t>) </a:t>
            </a:r>
            <a:r>
              <a:rPr lang="ar-IQ" dirty="0" smtClean="0"/>
              <a:t>) مع </a:t>
            </a:r>
            <a:r>
              <a:rPr lang="ar-IQ" dirty="0"/>
              <a:t>قليل من الغرين والكلس، ويمكن ان نعثر على صخور </a:t>
            </a:r>
            <a:r>
              <a:rPr lang="ar-IQ" dirty="0" err="1" smtClean="0"/>
              <a:t>جبسية</a:t>
            </a:r>
            <a:r>
              <a:rPr lang="ar-IQ" dirty="0" smtClean="0"/>
              <a:t> </a:t>
            </a:r>
            <a:r>
              <a:rPr lang="ar-IQ" dirty="0"/>
              <a:t>بشكل صفائح</a:t>
            </a:r>
            <a:endParaRPr lang="en-US" dirty="0"/>
          </a:p>
        </p:txBody>
      </p:sp>
    </p:spTree>
    <p:extLst>
      <p:ext uri="{BB962C8B-B14F-4D97-AF65-F5344CB8AC3E}">
        <p14:creationId xmlns:p14="http://schemas.microsoft.com/office/powerpoint/2010/main" val="2794583431"/>
      </p:ext>
    </p:extLst>
  </p:cSld>
  <p:clrMapOvr>
    <a:masterClrMapping/>
  </p:clrMapOvr>
  <mc:AlternateContent xmlns:mc="http://schemas.openxmlformats.org/markup-compatibility/2006" xmlns:p14="http://schemas.microsoft.com/office/powerpoint/2010/main">
    <mc:Choice Requires="p14">
      <p:transition spd="slow" p14:dur="1600">
        <p14:prism dir="r" isContent="1" isInverted="1"/>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260648"/>
            <a:ext cx="8712968" cy="6264696"/>
          </a:xfrm>
        </p:spPr>
        <p:txBody>
          <a:bodyPr>
            <a:normAutofit/>
          </a:bodyPr>
          <a:lstStyle/>
          <a:p>
            <a:pPr marL="0" indent="0" algn="just">
              <a:buNone/>
            </a:pPr>
            <a:r>
              <a:rPr lang="ar-IQ" dirty="0"/>
              <a:t>على سطح التربة في بعض أجزاء </a:t>
            </a:r>
            <a:r>
              <a:rPr lang="ar-IQ" dirty="0" smtClean="0"/>
              <a:t>الصحراء. </a:t>
            </a:r>
          </a:p>
          <a:p>
            <a:pPr marL="0" indent="0" algn="just">
              <a:buNone/>
            </a:pPr>
            <a:r>
              <a:rPr lang="ar-IQ" u="sng" dirty="0" smtClean="0">
                <a:solidFill>
                  <a:srgbClr val="FF0000"/>
                </a:solidFill>
              </a:rPr>
              <a:t>2- </a:t>
            </a:r>
            <a:r>
              <a:rPr lang="ar-IQ" i="1" u="sng" dirty="0">
                <a:solidFill>
                  <a:srgbClr val="FF0000"/>
                </a:solidFill>
              </a:rPr>
              <a:t>ترب الصحراء </a:t>
            </a:r>
            <a:r>
              <a:rPr lang="ar-IQ" i="1" u="sng" dirty="0" smtClean="0">
                <a:solidFill>
                  <a:srgbClr val="FF0000"/>
                </a:solidFill>
              </a:rPr>
              <a:t>الشمالية:-</a:t>
            </a:r>
          </a:p>
          <a:p>
            <a:pPr marL="0" indent="0" algn="just">
              <a:buNone/>
            </a:pPr>
            <a:r>
              <a:rPr lang="ar-IQ" dirty="0"/>
              <a:t> وتسمى بالصحراء الغربية وهي محاذية للمناطق الصحراوية في </a:t>
            </a:r>
            <a:r>
              <a:rPr lang="ar-IQ" dirty="0" smtClean="0"/>
              <a:t>سوري والأردن ، الغطاء النباتي </a:t>
            </a:r>
            <a:r>
              <a:rPr lang="ar-IQ" dirty="0"/>
              <a:t>المكون عادة من شجيرات صغيرة قليل أو </a:t>
            </a:r>
            <a:r>
              <a:rPr lang="ar-IQ" dirty="0" smtClean="0"/>
              <a:t>نادر كما </a:t>
            </a:r>
            <a:r>
              <a:rPr lang="ar-IQ" dirty="0"/>
              <a:t>يمكن ان نلاحظ غطاء عشبي في قعر الوديان حيث تتجمع </a:t>
            </a:r>
            <a:r>
              <a:rPr lang="ar-IQ" dirty="0" smtClean="0"/>
              <a:t>مياه </a:t>
            </a:r>
            <a:r>
              <a:rPr lang="ar-IQ" dirty="0"/>
              <a:t>الامطار القليلة الساقطة خلال </a:t>
            </a:r>
            <a:r>
              <a:rPr lang="ar-IQ" dirty="0" smtClean="0"/>
              <a:t>الشتاء والربيع ، </a:t>
            </a:r>
            <a:r>
              <a:rPr lang="ar-IQ" dirty="0"/>
              <a:t>ترب الجزء الشمالي </a:t>
            </a:r>
            <a:r>
              <a:rPr lang="ar-IQ" dirty="0" smtClean="0"/>
              <a:t>في هذه </a:t>
            </a:r>
            <a:r>
              <a:rPr lang="ar-IQ" dirty="0"/>
              <a:t>الصحراء تشبه لحد ما ترب </a:t>
            </a:r>
            <a:r>
              <a:rPr lang="ar-IQ" dirty="0" smtClean="0"/>
              <a:t>الجزيرة </a:t>
            </a:r>
            <a:r>
              <a:rPr lang="ar-IQ" dirty="0"/>
              <a:t>(الجزء السفلي) بينما ترب </a:t>
            </a:r>
            <a:r>
              <a:rPr lang="ar-IQ" dirty="0" smtClean="0"/>
              <a:t>الجزء </a:t>
            </a:r>
            <a:r>
              <a:rPr lang="ar-IQ" dirty="0"/>
              <a:t>الجنوبي منها تبرز عليها صفات ترب الصحراء </a:t>
            </a:r>
            <a:r>
              <a:rPr lang="ar-IQ" dirty="0" smtClean="0"/>
              <a:t>السعودية. ترب </a:t>
            </a:r>
            <a:r>
              <a:rPr lang="ar-IQ" dirty="0"/>
              <a:t>الوديان مكونة من فتاة الصخور الكلسية </a:t>
            </a:r>
            <a:r>
              <a:rPr lang="ar-IQ" dirty="0" err="1"/>
              <a:t>والسليكاتية</a:t>
            </a:r>
            <a:r>
              <a:rPr lang="ar-IQ" dirty="0"/>
              <a:t> مخلوطة مع دقائق </a:t>
            </a:r>
            <a:r>
              <a:rPr lang="ar-IQ" dirty="0" smtClean="0"/>
              <a:t>رملية </a:t>
            </a:r>
            <a:r>
              <a:rPr lang="ar-IQ" dirty="0" err="1"/>
              <a:t>وغرينية</a:t>
            </a:r>
            <a:r>
              <a:rPr lang="ar-IQ" dirty="0"/>
              <a:t> وحتى طينية في بعض الأحيان، ، ترب </a:t>
            </a:r>
            <a:r>
              <a:rPr lang="ar-IQ" dirty="0" smtClean="0"/>
              <a:t>ما بين </a:t>
            </a:r>
            <a:r>
              <a:rPr lang="ar-IQ" dirty="0"/>
              <a:t>الوديان تكون ضحلة نسبياً</a:t>
            </a:r>
            <a:r>
              <a:rPr lang="ar-IQ" dirty="0" smtClean="0"/>
              <a:t>. </a:t>
            </a:r>
            <a:endParaRPr lang="en-US" dirty="0"/>
          </a:p>
        </p:txBody>
      </p:sp>
    </p:spTree>
    <p:extLst>
      <p:ext uri="{BB962C8B-B14F-4D97-AF65-F5344CB8AC3E}">
        <p14:creationId xmlns:p14="http://schemas.microsoft.com/office/powerpoint/2010/main" val="50075758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260648"/>
            <a:ext cx="8640960" cy="6192688"/>
          </a:xfrm>
        </p:spPr>
        <p:txBody>
          <a:bodyPr>
            <a:normAutofit fontScale="92500" lnSpcReduction="20000"/>
          </a:bodyPr>
          <a:lstStyle/>
          <a:p>
            <a:pPr marL="0" indent="0" algn="just">
              <a:buNone/>
            </a:pPr>
            <a:r>
              <a:rPr lang="ar-IQ" u="sng" dirty="0" smtClean="0">
                <a:solidFill>
                  <a:srgbClr val="FF0000"/>
                </a:solidFill>
              </a:rPr>
              <a:t>3- </a:t>
            </a:r>
            <a:r>
              <a:rPr lang="ar-IQ" i="1" u="sng" dirty="0" smtClean="0">
                <a:solidFill>
                  <a:srgbClr val="FF0000"/>
                </a:solidFill>
              </a:rPr>
              <a:t>ترب </a:t>
            </a:r>
            <a:r>
              <a:rPr lang="ar-IQ" i="1" u="sng" dirty="0">
                <a:solidFill>
                  <a:srgbClr val="FF0000"/>
                </a:solidFill>
              </a:rPr>
              <a:t>الصحراء </a:t>
            </a:r>
            <a:r>
              <a:rPr lang="ar-IQ" i="1" u="sng" dirty="0" smtClean="0">
                <a:solidFill>
                  <a:srgbClr val="FF0000"/>
                </a:solidFill>
              </a:rPr>
              <a:t>الجنوبية :-</a:t>
            </a:r>
          </a:p>
          <a:p>
            <a:pPr marL="0" indent="0" algn="just">
              <a:buNone/>
            </a:pPr>
            <a:r>
              <a:rPr lang="ar-IQ" dirty="0" smtClean="0"/>
              <a:t>وتعتبر </a:t>
            </a:r>
            <a:r>
              <a:rPr lang="ar-IQ" dirty="0"/>
              <a:t>هذه الصحراء </a:t>
            </a:r>
            <a:r>
              <a:rPr lang="ar-IQ" dirty="0" smtClean="0"/>
              <a:t>امتداد </a:t>
            </a:r>
            <a:r>
              <a:rPr lang="ar-IQ" dirty="0"/>
              <a:t>للصحراء في السعودية وتتصف فعلا بمناخ صحراوي قاحل حيث تكون فيها كمية الامطار قليلة جداً وتتراوح ۳۳ – ۷۰ ملم، الغطاء النباتي فيها نادر، وتنتشر فيها الكثبان الرملية التي يصل ارتفاعها بعض الأحيان ٣٥ م . ومن الملاحظ ان ظروف التربة الصحراوية في الصحراء الجنوبية تختلف كثيراً عن ظروف التربة في الصحراء الشمالية حيث تتكون ترب الصحراء الجنوبية من نواتج التعرية الريحية للصخور </a:t>
            </a:r>
            <a:r>
              <a:rPr lang="ar-IQ" dirty="0" smtClean="0"/>
              <a:t>الرملية</a:t>
            </a:r>
            <a:r>
              <a:rPr lang="en-US" dirty="0" smtClean="0">
                <a:solidFill>
                  <a:srgbClr val="FF0000"/>
                </a:solidFill>
              </a:rPr>
              <a:t>Sandstones</a:t>
            </a:r>
            <a:r>
              <a:rPr lang="en-US" dirty="0">
                <a:solidFill>
                  <a:srgbClr val="FF0000"/>
                </a:solidFill>
              </a:rPr>
              <a:t>) </a:t>
            </a:r>
            <a:r>
              <a:rPr lang="ar-IQ" dirty="0" smtClean="0">
                <a:solidFill>
                  <a:srgbClr val="FF0000"/>
                </a:solidFill>
              </a:rPr>
              <a:t>)</a:t>
            </a:r>
            <a:r>
              <a:rPr lang="ar-IQ" dirty="0" smtClean="0"/>
              <a:t> الموجود </a:t>
            </a:r>
            <a:r>
              <a:rPr lang="ar-IQ" dirty="0"/>
              <a:t>في هذه الصحراء والصحراء السعودية، ولون الرمل يتراوح من </a:t>
            </a:r>
            <a:r>
              <a:rPr lang="ar-IQ" dirty="0" smtClean="0"/>
              <a:t>ابيض الى </a:t>
            </a:r>
            <a:r>
              <a:rPr lang="ar-IQ" dirty="0"/>
              <a:t>برتقالي أبيض </a:t>
            </a:r>
            <a:r>
              <a:rPr lang="ar-IQ" dirty="0" smtClean="0"/>
              <a:t>محمر </a:t>
            </a:r>
            <a:r>
              <a:rPr lang="ar-IQ" dirty="0"/>
              <a:t>ويتكون بالدرجة الاساسية من الكوارتز مع </a:t>
            </a:r>
            <a:r>
              <a:rPr lang="ar-IQ" dirty="0" smtClean="0"/>
              <a:t>فتات </a:t>
            </a:r>
            <a:r>
              <a:rPr lang="ar-IQ" dirty="0"/>
              <a:t>كلسي</a:t>
            </a:r>
            <a:r>
              <a:rPr lang="ar-IQ" dirty="0" smtClean="0"/>
              <a:t>.</a:t>
            </a:r>
          </a:p>
          <a:p>
            <a:pPr marL="0" indent="0" algn="ctr">
              <a:buNone/>
            </a:pPr>
            <a:r>
              <a:rPr lang="ar-IQ" b="1" i="1" u="sng" dirty="0" smtClean="0">
                <a:solidFill>
                  <a:srgbClr val="FF0000"/>
                </a:solidFill>
              </a:rPr>
              <a:t>مشاكل </a:t>
            </a:r>
            <a:r>
              <a:rPr lang="ar-IQ" b="1" i="1" u="sng" dirty="0">
                <a:solidFill>
                  <a:srgbClr val="FF0000"/>
                </a:solidFill>
              </a:rPr>
              <a:t>الترب </a:t>
            </a:r>
            <a:r>
              <a:rPr lang="ar-IQ" b="1" i="1" u="sng" dirty="0" smtClean="0">
                <a:solidFill>
                  <a:srgbClr val="FF0000"/>
                </a:solidFill>
              </a:rPr>
              <a:t>الصحراوية </a:t>
            </a:r>
          </a:p>
          <a:p>
            <a:pPr marL="0" indent="0" algn="just">
              <a:buNone/>
            </a:pPr>
            <a:r>
              <a:rPr lang="ar-IQ" dirty="0" smtClean="0"/>
              <a:t>ان </a:t>
            </a:r>
            <a:r>
              <a:rPr lang="ar-IQ" dirty="0"/>
              <a:t>القابلية الانتاجية </a:t>
            </a:r>
            <a:r>
              <a:rPr lang="ar-IQ" dirty="0" smtClean="0"/>
              <a:t>للتربة </a:t>
            </a:r>
            <a:r>
              <a:rPr lang="ar-IQ" dirty="0"/>
              <a:t>الصحراوية واطئة جدا نتيجة للظروف السائدة </a:t>
            </a:r>
            <a:r>
              <a:rPr lang="ar-IQ" dirty="0" smtClean="0"/>
              <a:t>في </a:t>
            </a:r>
            <a:r>
              <a:rPr lang="ar-IQ" dirty="0"/>
              <a:t>هذه الترب، وتعانى هذه الترب من </a:t>
            </a:r>
            <a:r>
              <a:rPr lang="ar-IQ" dirty="0" smtClean="0"/>
              <a:t>عدد من </a:t>
            </a:r>
            <a:r>
              <a:rPr lang="ar-IQ" dirty="0"/>
              <a:t>المشاكل تحد من استغلالها الزراعي وهي:</a:t>
            </a:r>
          </a:p>
          <a:p>
            <a:pPr marL="0" indent="0" algn="just">
              <a:buNone/>
            </a:pPr>
            <a:endParaRPr lang="en-US" dirty="0"/>
          </a:p>
        </p:txBody>
      </p:sp>
    </p:spTree>
    <p:extLst>
      <p:ext uri="{BB962C8B-B14F-4D97-AF65-F5344CB8AC3E}">
        <p14:creationId xmlns:p14="http://schemas.microsoft.com/office/powerpoint/2010/main" val="151244575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305</TotalTime>
  <Words>2643</Words>
  <Application>Microsoft Office PowerPoint</Application>
  <PresentationFormat>عرض على الشاشة (3:4)‏</PresentationFormat>
  <Paragraphs>72</Paragraphs>
  <Slides>26</Slides>
  <Notes>0</Notes>
  <HiddenSlides>0</HiddenSlides>
  <MMClips>0</MMClips>
  <ScaleCrop>false</ScaleCrop>
  <HeadingPairs>
    <vt:vector size="4" baseType="variant">
      <vt:variant>
        <vt:lpstr>نسق</vt:lpstr>
      </vt:variant>
      <vt:variant>
        <vt:i4>1</vt:i4>
      </vt:variant>
      <vt:variant>
        <vt:lpstr>عناوين الشرائح</vt:lpstr>
      </vt:variant>
      <vt:variant>
        <vt:i4>26</vt:i4>
      </vt:variant>
    </vt:vector>
  </HeadingPairs>
  <TitlesOfParts>
    <vt:vector size="27" baseType="lpstr">
      <vt:lpstr>سمة Office</vt:lpstr>
      <vt:lpstr> استصلاح الاراضي الصحراوية Reclamation of Desert Soils</vt:lpstr>
      <vt:lpstr>مقدمة</vt:lpstr>
      <vt:lpstr>الظروف السائدة في الصحارى </vt:lpstr>
      <vt:lpstr>طبيعة وخصائص الترب الصحراوية</vt:lpstr>
      <vt:lpstr>عرض تقديمي في PowerPoint</vt:lpstr>
      <vt:lpstr>عرض تقديمي في PowerPoint</vt:lpstr>
      <vt:lpstr>انتشار وتوزيع الترب الصحراوية في العراق</vt:lpstr>
      <vt:lpstr>عرض تقديمي في PowerPoint</vt:lpstr>
      <vt:lpstr>عرض تقديمي في PowerPoint</vt:lpstr>
      <vt:lpstr>عرض تقديمي في PowerPoint</vt:lpstr>
      <vt:lpstr>عرض تقديمي في PowerPoint</vt:lpstr>
      <vt:lpstr>عرض تقديمي في PowerPoint</vt:lpstr>
      <vt:lpstr>معالجة مشاكل الترب الصحراوية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ب - تحسين الصفات الكيميائية والخصوبية للتربة الصحراوية</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استصلاح الاراضي الصحراوية Reclamation of Desert Soils</dc:title>
  <dc:creator>jk</dc:creator>
  <cp:lastModifiedBy>jk</cp:lastModifiedBy>
  <cp:revision>23</cp:revision>
  <dcterms:created xsi:type="dcterms:W3CDTF">2024-04-03T15:22:43Z</dcterms:created>
  <dcterms:modified xsi:type="dcterms:W3CDTF">2024-04-04T06:10:37Z</dcterms:modified>
</cp:coreProperties>
</file>